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73" r:id="rId3"/>
    <p:sldId id="275" r:id="rId4"/>
    <p:sldId id="276" r:id="rId5"/>
    <p:sldId id="274" r:id="rId6"/>
    <p:sldId id="277" r:id="rId7"/>
    <p:sldId id="278" r:id="rId8"/>
    <p:sldId id="272" r:id="rId9"/>
    <p:sldId id="279" r:id="rId10"/>
    <p:sldId id="280" r:id="rId11"/>
    <p:sldId id="281" r:id="rId12"/>
    <p:sldId id="284" r:id="rId13"/>
    <p:sldId id="285" r:id="rId14"/>
    <p:sldId id="282" r:id="rId15"/>
    <p:sldId id="302" r:id="rId16"/>
    <p:sldId id="303" r:id="rId17"/>
    <p:sldId id="304" r:id="rId18"/>
    <p:sldId id="305" r:id="rId19"/>
    <p:sldId id="306" r:id="rId20"/>
    <p:sldId id="296" r:id="rId21"/>
    <p:sldId id="297" r:id="rId22"/>
    <p:sldId id="298" r:id="rId23"/>
    <p:sldId id="299" r:id="rId24"/>
    <p:sldId id="300" r:id="rId25"/>
    <p:sldId id="301" r:id="rId26"/>
    <p:sldId id="286" r:id="rId27"/>
    <p:sldId id="287" r:id="rId28"/>
    <p:sldId id="288" r:id="rId29"/>
    <p:sldId id="289" r:id="rId30"/>
    <p:sldId id="290" r:id="rId31"/>
    <p:sldId id="291" r:id="rId32"/>
    <p:sldId id="293" r:id="rId33"/>
    <p:sldId id="294" r:id="rId34"/>
    <p:sldId id="295" r:id="rId35"/>
    <p:sldId id="30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8:18:08.019"/>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1 0,'1373'0,"-1351"0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8:20:26.238"/>
    </inkml:context>
    <inkml:brush xml:id="br0">
      <inkml:brushProperty name="width" value="0.5" units="cm"/>
      <inkml:brushProperty name="height" value="1" units="cm"/>
      <inkml:brushProperty name="color" value="#FF8517"/>
      <inkml:brushProperty name="tip" value="rectangle"/>
      <inkml:brushProperty name="rasterOp" value="maskPen"/>
      <inkml:brushProperty name="ignorePressure" value="1"/>
    </inkml:brush>
  </inkml:definitions>
  <inkml:trace contextRef="#ctx0" brushRef="#br0">0 103,'1501'0,"-1464"-2,55-9,27-3,451 13,-275 3,-118-15,8 0,372 14,-541-2,1-1,-1-1,0 0,0-1,22-9,44-9,-59 19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9:06:50.082"/>
    </inkml:context>
    <inkml:brush xml:id="br0">
      <inkml:brushProperty name="width" value="0.5" units="cm"/>
      <inkml:brushProperty name="height" value="1" units="cm"/>
      <inkml:brushProperty name="color" value="#FF8517"/>
      <inkml:brushProperty name="tip" value="rectangle"/>
      <inkml:brushProperty name="rasterOp" value="maskPen"/>
      <inkml:brushProperty name="ignorePressure" value="1"/>
    </inkml:brush>
  </inkml:definitions>
  <inkml:trace contextRef="#ctx0" brushRef="#br0">0 0,'6937'0,"-6913"0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9:06:55.595"/>
    </inkml:context>
    <inkml:brush xml:id="br0">
      <inkml:brushProperty name="width" value="0.5" units="cm"/>
      <inkml:brushProperty name="height" value="1" units="cm"/>
      <inkml:brushProperty name="color" value="#FF8517"/>
      <inkml:brushProperty name="tip" value="rectangle"/>
      <inkml:brushProperty name="rasterOp" value="maskPen"/>
      <inkml:brushProperty name="ignorePressure" value="1"/>
    </inkml:brush>
  </inkml:definitions>
  <inkml:trace contextRef="#ctx0" brushRef="#br0">0 30,'1'-1,"-1"0,0 0,0 0,1 0,-1 0,1 1,-1-1,1 0,-1 0,1 0,-1 1,1-1,0 0,-1 0,1 1,0-1,0 1,-1-1,1 1,0-1,0 1,0-1,0 1,0 0,0 0,0-1,1 1,31-5,-30 5,90-6,1 5,161 19,185 54,-153-22,-135-18,37 4,-115-31,114-7,-61-1,6048 3,-6154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9:06:58.691"/>
    </inkml:context>
    <inkml:brush xml:id="br0">
      <inkml:brushProperty name="width" value="0.5" units="cm"/>
      <inkml:brushProperty name="height" value="1" units="cm"/>
      <inkml:brushProperty name="color" value="#FF8517"/>
      <inkml:brushProperty name="tip" value="rectangle"/>
      <inkml:brushProperty name="rasterOp" value="maskPen"/>
      <inkml:brushProperty name="ignorePressure" value="1"/>
    </inkml:brush>
  </inkml:definitions>
  <inkml:trace contextRef="#ctx0" brushRef="#br0">1 0,'3455'0,"-3433"0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9:07:00.630"/>
    </inkml:context>
    <inkml:brush xml:id="br0">
      <inkml:brushProperty name="width" value="0.5" units="cm"/>
      <inkml:brushProperty name="height" value="1" units="cm"/>
      <inkml:brushProperty name="color" value="#FF8517"/>
      <inkml:brushProperty name="tip" value="rectangle"/>
      <inkml:brushProperty name="rasterOp" value="maskPen"/>
      <inkml:brushProperty name="ignorePressure" value="1"/>
    </inkml:brush>
  </inkml:definitions>
  <inkml:trace contextRef="#ctx0" brushRef="#br0">0 0,'1856'0,"-1834"0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9:07:17.930"/>
    </inkml:context>
    <inkml:brush xml:id="br0">
      <inkml:brushProperty name="width" value="0.5" units="cm"/>
      <inkml:brushProperty name="height" value="1" units="cm"/>
      <inkml:brushProperty name="color" value="#FF8517"/>
      <inkml:brushProperty name="tip" value="rectangle"/>
      <inkml:brushProperty name="rasterOp" value="maskPen"/>
      <inkml:brushProperty name="ignorePressure" value="1"/>
    </inkml:brush>
  </inkml:definitions>
  <inkml:trace contextRef="#ctx0" brushRef="#br0">1 0,'8971'0,"-8950"0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1T19:07:20.305"/>
    </inkml:context>
    <inkml:brush xml:id="br0">
      <inkml:brushProperty name="width" value="0.5" units="cm"/>
      <inkml:brushProperty name="height" value="1" units="cm"/>
      <inkml:brushProperty name="color" value="#FF8517"/>
      <inkml:brushProperty name="tip" value="rectangle"/>
      <inkml:brushProperty name="rasterOp" value="maskPen"/>
      <inkml:brushProperty name="ignorePressure" value="1"/>
    </inkml:brush>
  </inkml:definitions>
  <inkml:trace contextRef="#ctx0" brushRef="#br0">0 0 0,'3811'0'0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1T18:18:11.863"/>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0 0,'2617'0'0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8:18:21.668"/>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26,'1500'0,"-1470"-2,54-9,5-1,-66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8:18:24.573"/>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27,'2086'0,"-1934"-13,-1 0,382 14,-511-1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8:18:32.207"/>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1 1,'1398'0,"-1376"0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8:18:35.196"/>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0 111,'25'-2,"1"0,29-7,43-4,37 0,-84 6,53 1,1715 7,-1789-4,0 0,0-2,0-2,46-15,-44 13,1-1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8:18:37.819"/>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1 0,'1728'0,"-1706"0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8:18:41.231"/>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1 52,'2288'0,"-2256"-1,55-11,22 0,1-2,-78 9,54-3,142 9,-206-1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18:20:18.958"/>
    </inkml:context>
    <inkml:brush xml:id="br0">
      <inkml:brushProperty name="width" value="0.5" units="cm"/>
      <inkml:brushProperty name="height" value="1" units="cm"/>
      <inkml:brushProperty name="color" value="#FF2500"/>
      <inkml:brushProperty name="tip" value="rectangle"/>
      <inkml:brushProperty name="rasterOp" value="maskPen"/>
      <inkml:brushProperty name="ignorePressure" value="1"/>
    </inkml:brush>
  </inkml:definitions>
  <inkml:trace contextRef="#ctx0" brushRef="#br0">0 26,'1593'0,"-1368"-13,-7 0,1415 14,-1603-1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6819F-CB6A-4CDB-A8CD-DC68EEEFE36D}"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9EC2D-F6A1-4449-95A6-8D5C4F1DC4C9}" type="slidenum">
              <a:rPr lang="en-US" smtClean="0"/>
              <a:t>‹#›</a:t>
            </a:fld>
            <a:endParaRPr lang="en-US"/>
          </a:p>
        </p:txBody>
      </p:sp>
    </p:spTree>
    <p:extLst>
      <p:ext uri="{BB962C8B-B14F-4D97-AF65-F5344CB8AC3E}">
        <p14:creationId xmlns:p14="http://schemas.microsoft.com/office/powerpoint/2010/main" val="144516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9EC2D-F6A1-4449-95A6-8D5C4F1DC4C9}" type="slidenum">
              <a:rPr lang="en-US" smtClean="0"/>
              <a:t>16</a:t>
            </a:fld>
            <a:endParaRPr lang="en-US"/>
          </a:p>
        </p:txBody>
      </p:sp>
    </p:spTree>
    <p:extLst>
      <p:ext uri="{BB962C8B-B14F-4D97-AF65-F5344CB8AC3E}">
        <p14:creationId xmlns:p14="http://schemas.microsoft.com/office/powerpoint/2010/main" val="3357846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D3B72-03D3-CCD8-8536-0FD072CD0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3BFAD-9549-DA2F-2C79-83D0D25C1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14CD3-9A5E-D860-83EB-33C9302740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85455D-B8FB-604E-145E-794961E6E4DA}"/>
              </a:ext>
            </a:extLst>
          </p:cNvPr>
          <p:cNvSpPr>
            <a:spLocks noGrp="1"/>
          </p:cNvSpPr>
          <p:nvPr>
            <p:ph type="sldNum" sz="quarter" idx="5"/>
          </p:nvPr>
        </p:nvSpPr>
        <p:spPr/>
        <p:txBody>
          <a:bodyPr/>
          <a:lstStyle/>
          <a:p>
            <a:fld id="{F3D9EC2D-F6A1-4449-95A6-8D5C4F1DC4C9}" type="slidenum">
              <a:rPr lang="en-US" smtClean="0"/>
              <a:t>17</a:t>
            </a:fld>
            <a:endParaRPr lang="en-US"/>
          </a:p>
        </p:txBody>
      </p:sp>
    </p:spTree>
    <p:extLst>
      <p:ext uri="{BB962C8B-B14F-4D97-AF65-F5344CB8AC3E}">
        <p14:creationId xmlns:p14="http://schemas.microsoft.com/office/powerpoint/2010/main" val="1279561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7F144-BB61-EC0D-3E66-FC656C41B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21B855-62B7-323F-378B-BDA53F81A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00151-A0A1-FC94-EC35-0EC456004C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A6DBF7-5B76-7FB8-6C3E-BCA4726E4248}"/>
              </a:ext>
            </a:extLst>
          </p:cNvPr>
          <p:cNvSpPr>
            <a:spLocks noGrp="1"/>
          </p:cNvSpPr>
          <p:nvPr>
            <p:ph type="sldNum" sz="quarter" idx="5"/>
          </p:nvPr>
        </p:nvSpPr>
        <p:spPr/>
        <p:txBody>
          <a:bodyPr/>
          <a:lstStyle/>
          <a:p>
            <a:fld id="{F3D9EC2D-F6A1-4449-95A6-8D5C4F1DC4C9}" type="slidenum">
              <a:rPr lang="en-US" smtClean="0"/>
              <a:t>18</a:t>
            </a:fld>
            <a:endParaRPr lang="en-US"/>
          </a:p>
        </p:txBody>
      </p:sp>
    </p:spTree>
    <p:extLst>
      <p:ext uri="{BB962C8B-B14F-4D97-AF65-F5344CB8AC3E}">
        <p14:creationId xmlns:p14="http://schemas.microsoft.com/office/powerpoint/2010/main" val="326059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51B9-F6CE-6885-4386-9FD69512F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348C3-CAD1-0F7A-D0DF-9B27BF876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1E324-5A2B-D9A8-E1C1-2200B349CE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9D6579-580D-A9E8-AF78-892AACA10CE1}"/>
              </a:ext>
            </a:extLst>
          </p:cNvPr>
          <p:cNvSpPr>
            <a:spLocks noGrp="1"/>
          </p:cNvSpPr>
          <p:nvPr>
            <p:ph type="sldNum" sz="quarter" idx="5"/>
          </p:nvPr>
        </p:nvSpPr>
        <p:spPr/>
        <p:txBody>
          <a:bodyPr/>
          <a:lstStyle/>
          <a:p>
            <a:fld id="{F3D9EC2D-F6A1-4449-95A6-8D5C4F1DC4C9}" type="slidenum">
              <a:rPr lang="en-US" smtClean="0"/>
              <a:t>19</a:t>
            </a:fld>
            <a:endParaRPr lang="en-US"/>
          </a:p>
        </p:txBody>
      </p:sp>
    </p:spTree>
    <p:extLst>
      <p:ext uri="{BB962C8B-B14F-4D97-AF65-F5344CB8AC3E}">
        <p14:creationId xmlns:p14="http://schemas.microsoft.com/office/powerpoint/2010/main" val="895518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F3D9EC2D-F6A1-4449-95A6-8D5C4F1DC4C9}" type="slidenum">
              <a:rPr lang="en-US" smtClean="0"/>
              <a:t>24</a:t>
            </a:fld>
            <a:endParaRPr lang="en-US"/>
          </a:p>
        </p:txBody>
      </p:sp>
    </p:spTree>
    <p:extLst>
      <p:ext uri="{BB962C8B-B14F-4D97-AF65-F5344CB8AC3E}">
        <p14:creationId xmlns:p14="http://schemas.microsoft.com/office/powerpoint/2010/main" val="1811550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D2B62-8EA2-5857-4FAB-86663F055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F43E78-5B20-16D5-F116-37C15D7404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1FAE47-03F8-49A8-33D1-72395247CB9D}"/>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7471AA70-DBFE-DFA7-99FD-77C72D6A1AE0}"/>
              </a:ext>
            </a:extLst>
          </p:cNvPr>
          <p:cNvSpPr>
            <a:spLocks noGrp="1"/>
          </p:cNvSpPr>
          <p:nvPr>
            <p:ph type="sldNum" sz="quarter" idx="5"/>
          </p:nvPr>
        </p:nvSpPr>
        <p:spPr/>
        <p:txBody>
          <a:bodyPr/>
          <a:lstStyle/>
          <a:p>
            <a:fld id="{F3D9EC2D-F6A1-4449-95A6-8D5C4F1DC4C9}" type="slidenum">
              <a:rPr lang="en-US" smtClean="0"/>
              <a:t>25</a:t>
            </a:fld>
            <a:endParaRPr lang="en-US"/>
          </a:p>
        </p:txBody>
      </p:sp>
    </p:spTree>
    <p:extLst>
      <p:ext uri="{BB962C8B-B14F-4D97-AF65-F5344CB8AC3E}">
        <p14:creationId xmlns:p14="http://schemas.microsoft.com/office/powerpoint/2010/main" val="3666145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80EAD-7AD5-4D8D-A080-52A54AEC84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876756-C68B-D58C-A7A3-FE926B3619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932553-D491-D0FA-5239-6C9DE85C2AC7}"/>
              </a:ext>
            </a:extLst>
          </p:cNvPr>
          <p:cNvSpPr>
            <a:spLocks noGrp="1"/>
          </p:cNvSpPr>
          <p:nvPr>
            <p:ph type="dt" sz="half" idx="10"/>
          </p:nvPr>
        </p:nvSpPr>
        <p:spPr/>
        <p:txBody>
          <a:bodyPr/>
          <a:lstStyle/>
          <a:p>
            <a:fld id="{94EDCECE-5DCC-43C1-A025-0BC653AD7EBA}" type="datetimeFigureOut">
              <a:rPr lang="en-US" smtClean="0"/>
              <a:t>11/23/2025</a:t>
            </a:fld>
            <a:endParaRPr lang="en-US"/>
          </a:p>
        </p:txBody>
      </p:sp>
      <p:sp>
        <p:nvSpPr>
          <p:cNvPr id="5" name="Footer Placeholder 4">
            <a:extLst>
              <a:ext uri="{FF2B5EF4-FFF2-40B4-BE49-F238E27FC236}">
                <a16:creationId xmlns:a16="http://schemas.microsoft.com/office/drawing/2014/main" id="{6B6905D9-137A-9A68-E16F-11B828C5D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90011-AF91-25C4-45EC-37175F806262}"/>
              </a:ext>
            </a:extLst>
          </p:cNvPr>
          <p:cNvSpPr>
            <a:spLocks noGrp="1"/>
          </p:cNvSpPr>
          <p:nvPr>
            <p:ph type="sldNum" sz="quarter" idx="12"/>
          </p:nvPr>
        </p:nvSpPr>
        <p:spPr/>
        <p:txBody>
          <a:bodyPr/>
          <a:lstStyle/>
          <a:p>
            <a:fld id="{E83E40C5-B478-4C3D-9D73-C70D2860B909}" type="slidenum">
              <a:rPr lang="en-US" smtClean="0"/>
              <a:t>‹#›</a:t>
            </a:fld>
            <a:endParaRPr lang="en-US"/>
          </a:p>
        </p:txBody>
      </p:sp>
    </p:spTree>
    <p:extLst>
      <p:ext uri="{BB962C8B-B14F-4D97-AF65-F5344CB8AC3E}">
        <p14:creationId xmlns:p14="http://schemas.microsoft.com/office/powerpoint/2010/main" val="75390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91A1-68E8-CEEC-3AFA-B317887CA4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19D3F7-1F5D-C573-7F7C-2F5DADAEA5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E5654F-BAA0-2BAF-8B89-B754A7B9C0F8}"/>
              </a:ext>
            </a:extLst>
          </p:cNvPr>
          <p:cNvSpPr>
            <a:spLocks noGrp="1"/>
          </p:cNvSpPr>
          <p:nvPr>
            <p:ph type="dt" sz="half" idx="10"/>
          </p:nvPr>
        </p:nvSpPr>
        <p:spPr/>
        <p:txBody>
          <a:bodyPr/>
          <a:lstStyle/>
          <a:p>
            <a:fld id="{94EDCECE-5DCC-43C1-A025-0BC653AD7EBA}" type="datetimeFigureOut">
              <a:rPr lang="en-US" smtClean="0"/>
              <a:t>11/23/2025</a:t>
            </a:fld>
            <a:endParaRPr lang="en-US"/>
          </a:p>
        </p:txBody>
      </p:sp>
      <p:sp>
        <p:nvSpPr>
          <p:cNvPr id="5" name="Footer Placeholder 4">
            <a:extLst>
              <a:ext uri="{FF2B5EF4-FFF2-40B4-BE49-F238E27FC236}">
                <a16:creationId xmlns:a16="http://schemas.microsoft.com/office/drawing/2014/main" id="{DE051FDC-8CDF-A42E-5B45-2820902D1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28A9B-443E-16BB-C47A-B3058C6D2843}"/>
              </a:ext>
            </a:extLst>
          </p:cNvPr>
          <p:cNvSpPr>
            <a:spLocks noGrp="1"/>
          </p:cNvSpPr>
          <p:nvPr>
            <p:ph type="sldNum" sz="quarter" idx="12"/>
          </p:nvPr>
        </p:nvSpPr>
        <p:spPr/>
        <p:txBody>
          <a:bodyPr/>
          <a:lstStyle/>
          <a:p>
            <a:fld id="{E83E40C5-B478-4C3D-9D73-C70D2860B909}" type="slidenum">
              <a:rPr lang="en-US" smtClean="0"/>
              <a:t>‹#›</a:t>
            </a:fld>
            <a:endParaRPr lang="en-US"/>
          </a:p>
        </p:txBody>
      </p:sp>
    </p:spTree>
    <p:extLst>
      <p:ext uri="{BB962C8B-B14F-4D97-AF65-F5344CB8AC3E}">
        <p14:creationId xmlns:p14="http://schemas.microsoft.com/office/powerpoint/2010/main" val="11852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FA7FC-3AED-1D60-7CE1-F13F0EC86D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5C252B-B7D9-A5ED-6E12-6C26D178F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FD368-8F47-54C1-DD7E-61B0512DAA0C}"/>
              </a:ext>
            </a:extLst>
          </p:cNvPr>
          <p:cNvSpPr>
            <a:spLocks noGrp="1"/>
          </p:cNvSpPr>
          <p:nvPr>
            <p:ph type="dt" sz="half" idx="10"/>
          </p:nvPr>
        </p:nvSpPr>
        <p:spPr/>
        <p:txBody>
          <a:bodyPr/>
          <a:lstStyle/>
          <a:p>
            <a:fld id="{94EDCECE-5DCC-43C1-A025-0BC653AD7EBA}" type="datetimeFigureOut">
              <a:rPr lang="en-US" smtClean="0"/>
              <a:t>11/23/2025</a:t>
            </a:fld>
            <a:endParaRPr lang="en-US"/>
          </a:p>
        </p:txBody>
      </p:sp>
      <p:sp>
        <p:nvSpPr>
          <p:cNvPr id="5" name="Footer Placeholder 4">
            <a:extLst>
              <a:ext uri="{FF2B5EF4-FFF2-40B4-BE49-F238E27FC236}">
                <a16:creationId xmlns:a16="http://schemas.microsoft.com/office/drawing/2014/main" id="{FEF6F094-9898-057F-A27A-35213B147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0B8E8-89A6-BCB7-AE6A-6713311C2C99}"/>
              </a:ext>
            </a:extLst>
          </p:cNvPr>
          <p:cNvSpPr>
            <a:spLocks noGrp="1"/>
          </p:cNvSpPr>
          <p:nvPr>
            <p:ph type="sldNum" sz="quarter" idx="12"/>
          </p:nvPr>
        </p:nvSpPr>
        <p:spPr/>
        <p:txBody>
          <a:bodyPr/>
          <a:lstStyle/>
          <a:p>
            <a:fld id="{E83E40C5-B478-4C3D-9D73-C70D2860B909}" type="slidenum">
              <a:rPr lang="en-US" smtClean="0"/>
              <a:t>‹#›</a:t>
            </a:fld>
            <a:endParaRPr lang="en-US"/>
          </a:p>
        </p:txBody>
      </p:sp>
    </p:spTree>
    <p:extLst>
      <p:ext uri="{BB962C8B-B14F-4D97-AF65-F5344CB8AC3E}">
        <p14:creationId xmlns:p14="http://schemas.microsoft.com/office/powerpoint/2010/main" val="2408854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A98B-E369-3D4E-95B1-27A2FD37BB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6155D4-4D82-AEEA-DFC5-FC7063C5BB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9A931-17A7-076B-2C2A-17687A3FCA16}"/>
              </a:ext>
            </a:extLst>
          </p:cNvPr>
          <p:cNvSpPr>
            <a:spLocks noGrp="1"/>
          </p:cNvSpPr>
          <p:nvPr>
            <p:ph type="dt" sz="half" idx="10"/>
          </p:nvPr>
        </p:nvSpPr>
        <p:spPr/>
        <p:txBody>
          <a:bodyPr/>
          <a:lstStyle/>
          <a:p>
            <a:fld id="{94EDCECE-5DCC-43C1-A025-0BC653AD7EBA}" type="datetimeFigureOut">
              <a:rPr lang="en-US" smtClean="0"/>
              <a:t>11/23/2025</a:t>
            </a:fld>
            <a:endParaRPr lang="en-US"/>
          </a:p>
        </p:txBody>
      </p:sp>
      <p:sp>
        <p:nvSpPr>
          <p:cNvPr id="5" name="Footer Placeholder 4">
            <a:extLst>
              <a:ext uri="{FF2B5EF4-FFF2-40B4-BE49-F238E27FC236}">
                <a16:creationId xmlns:a16="http://schemas.microsoft.com/office/drawing/2014/main" id="{CF114795-540C-CDE4-C65B-8B482DC81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8FE5C-DD02-3A8F-A325-1442DB9CFB42}"/>
              </a:ext>
            </a:extLst>
          </p:cNvPr>
          <p:cNvSpPr>
            <a:spLocks noGrp="1"/>
          </p:cNvSpPr>
          <p:nvPr>
            <p:ph type="sldNum" sz="quarter" idx="12"/>
          </p:nvPr>
        </p:nvSpPr>
        <p:spPr/>
        <p:txBody>
          <a:bodyPr/>
          <a:lstStyle/>
          <a:p>
            <a:fld id="{E83E40C5-B478-4C3D-9D73-C70D2860B909}" type="slidenum">
              <a:rPr lang="en-US" smtClean="0"/>
              <a:t>‹#›</a:t>
            </a:fld>
            <a:endParaRPr lang="en-US"/>
          </a:p>
        </p:txBody>
      </p:sp>
    </p:spTree>
    <p:extLst>
      <p:ext uri="{BB962C8B-B14F-4D97-AF65-F5344CB8AC3E}">
        <p14:creationId xmlns:p14="http://schemas.microsoft.com/office/powerpoint/2010/main" val="108454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572B-2BE6-05AA-841F-0C24B7400C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568422-A89A-3684-CB40-071EB91E9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5DFD17-7C6D-9E4C-8F32-27709433EA2F}"/>
              </a:ext>
            </a:extLst>
          </p:cNvPr>
          <p:cNvSpPr>
            <a:spLocks noGrp="1"/>
          </p:cNvSpPr>
          <p:nvPr>
            <p:ph type="dt" sz="half" idx="10"/>
          </p:nvPr>
        </p:nvSpPr>
        <p:spPr/>
        <p:txBody>
          <a:bodyPr/>
          <a:lstStyle/>
          <a:p>
            <a:fld id="{94EDCECE-5DCC-43C1-A025-0BC653AD7EBA}" type="datetimeFigureOut">
              <a:rPr lang="en-US" smtClean="0"/>
              <a:t>11/23/2025</a:t>
            </a:fld>
            <a:endParaRPr lang="en-US"/>
          </a:p>
        </p:txBody>
      </p:sp>
      <p:sp>
        <p:nvSpPr>
          <p:cNvPr id="5" name="Footer Placeholder 4">
            <a:extLst>
              <a:ext uri="{FF2B5EF4-FFF2-40B4-BE49-F238E27FC236}">
                <a16:creationId xmlns:a16="http://schemas.microsoft.com/office/drawing/2014/main" id="{7074855B-EF55-EB7F-EE0A-E4EA6B7C6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AF69F-A2B7-A969-C319-0CBE47C9C1AF}"/>
              </a:ext>
            </a:extLst>
          </p:cNvPr>
          <p:cNvSpPr>
            <a:spLocks noGrp="1"/>
          </p:cNvSpPr>
          <p:nvPr>
            <p:ph type="sldNum" sz="quarter" idx="12"/>
          </p:nvPr>
        </p:nvSpPr>
        <p:spPr/>
        <p:txBody>
          <a:bodyPr/>
          <a:lstStyle/>
          <a:p>
            <a:fld id="{E83E40C5-B478-4C3D-9D73-C70D2860B909}" type="slidenum">
              <a:rPr lang="en-US" smtClean="0"/>
              <a:t>‹#›</a:t>
            </a:fld>
            <a:endParaRPr lang="en-US"/>
          </a:p>
        </p:txBody>
      </p:sp>
    </p:spTree>
    <p:extLst>
      <p:ext uri="{BB962C8B-B14F-4D97-AF65-F5344CB8AC3E}">
        <p14:creationId xmlns:p14="http://schemas.microsoft.com/office/powerpoint/2010/main" val="20248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C0B35-254E-56F0-ACA8-EFBC346333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24BB58-1DC2-95DF-4AC6-3B00B76664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F56E57-A211-A0E7-4C2D-61591DCCF3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705D76-1E76-89DA-A266-BC88A1EBC89D}"/>
              </a:ext>
            </a:extLst>
          </p:cNvPr>
          <p:cNvSpPr>
            <a:spLocks noGrp="1"/>
          </p:cNvSpPr>
          <p:nvPr>
            <p:ph type="dt" sz="half" idx="10"/>
          </p:nvPr>
        </p:nvSpPr>
        <p:spPr/>
        <p:txBody>
          <a:bodyPr/>
          <a:lstStyle/>
          <a:p>
            <a:fld id="{94EDCECE-5DCC-43C1-A025-0BC653AD7EBA}" type="datetimeFigureOut">
              <a:rPr lang="en-US" smtClean="0"/>
              <a:t>11/23/2025</a:t>
            </a:fld>
            <a:endParaRPr lang="en-US"/>
          </a:p>
        </p:txBody>
      </p:sp>
      <p:sp>
        <p:nvSpPr>
          <p:cNvPr id="6" name="Footer Placeholder 5">
            <a:extLst>
              <a:ext uri="{FF2B5EF4-FFF2-40B4-BE49-F238E27FC236}">
                <a16:creationId xmlns:a16="http://schemas.microsoft.com/office/drawing/2014/main" id="{5EE23E4E-D833-E80A-2CBD-0C794C1451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535117-B8B6-9572-21D2-E999F500CAD7}"/>
              </a:ext>
            </a:extLst>
          </p:cNvPr>
          <p:cNvSpPr>
            <a:spLocks noGrp="1"/>
          </p:cNvSpPr>
          <p:nvPr>
            <p:ph type="sldNum" sz="quarter" idx="12"/>
          </p:nvPr>
        </p:nvSpPr>
        <p:spPr/>
        <p:txBody>
          <a:bodyPr/>
          <a:lstStyle/>
          <a:p>
            <a:fld id="{E83E40C5-B478-4C3D-9D73-C70D2860B909}" type="slidenum">
              <a:rPr lang="en-US" smtClean="0"/>
              <a:t>‹#›</a:t>
            </a:fld>
            <a:endParaRPr lang="en-US"/>
          </a:p>
        </p:txBody>
      </p:sp>
    </p:spTree>
    <p:extLst>
      <p:ext uri="{BB962C8B-B14F-4D97-AF65-F5344CB8AC3E}">
        <p14:creationId xmlns:p14="http://schemas.microsoft.com/office/powerpoint/2010/main" val="28580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F28BA-9CA3-AB5C-611B-EDEB808321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131F05-CA82-2BDC-55C3-3FA8FF390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9D0CD3-80F8-1E4E-7478-209A149F94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E7536-618D-71D4-C106-4BFA22BAB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302FA4-ACA3-2C32-F139-D38B1A9F8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DA5EA9-63DA-88FC-9B97-C079F4520E1A}"/>
              </a:ext>
            </a:extLst>
          </p:cNvPr>
          <p:cNvSpPr>
            <a:spLocks noGrp="1"/>
          </p:cNvSpPr>
          <p:nvPr>
            <p:ph type="dt" sz="half" idx="10"/>
          </p:nvPr>
        </p:nvSpPr>
        <p:spPr/>
        <p:txBody>
          <a:bodyPr/>
          <a:lstStyle/>
          <a:p>
            <a:fld id="{94EDCECE-5DCC-43C1-A025-0BC653AD7EBA}" type="datetimeFigureOut">
              <a:rPr lang="en-US" smtClean="0"/>
              <a:t>11/23/2025</a:t>
            </a:fld>
            <a:endParaRPr lang="en-US"/>
          </a:p>
        </p:txBody>
      </p:sp>
      <p:sp>
        <p:nvSpPr>
          <p:cNvPr id="8" name="Footer Placeholder 7">
            <a:extLst>
              <a:ext uri="{FF2B5EF4-FFF2-40B4-BE49-F238E27FC236}">
                <a16:creationId xmlns:a16="http://schemas.microsoft.com/office/drawing/2014/main" id="{322EF6A3-50F4-DC95-CF67-9128B82D3D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395AF1-5501-3B53-9D0C-AF70078E6DC1}"/>
              </a:ext>
            </a:extLst>
          </p:cNvPr>
          <p:cNvSpPr>
            <a:spLocks noGrp="1"/>
          </p:cNvSpPr>
          <p:nvPr>
            <p:ph type="sldNum" sz="quarter" idx="12"/>
          </p:nvPr>
        </p:nvSpPr>
        <p:spPr/>
        <p:txBody>
          <a:bodyPr/>
          <a:lstStyle/>
          <a:p>
            <a:fld id="{E83E40C5-B478-4C3D-9D73-C70D2860B909}" type="slidenum">
              <a:rPr lang="en-US" smtClean="0"/>
              <a:t>‹#›</a:t>
            </a:fld>
            <a:endParaRPr lang="en-US"/>
          </a:p>
        </p:txBody>
      </p:sp>
    </p:spTree>
    <p:extLst>
      <p:ext uri="{BB962C8B-B14F-4D97-AF65-F5344CB8AC3E}">
        <p14:creationId xmlns:p14="http://schemas.microsoft.com/office/powerpoint/2010/main" val="808586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E29D-C3A4-95A2-669C-30E315D31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3A2F4D-A8D4-E116-7B5F-A7BC59E1324E}"/>
              </a:ext>
            </a:extLst>
          </p:cNvPr>
          <p:cNvSpPr>
            <a:spLocks noGrp="1"/>
          </p:cNvSpPr>
          <p:nvPr>
            <p:ph type="dt" sz="half" idx="10"/>
          </p:nvPr>
        </p:nvSpPr>
        <p:spPr/>
        <p:txBody>
          <a:bodyPr/>
          <a:lstStyle/>
          <a:p>
            <a:fld id="{94EDCECE-5DCC-43C1-A025-0BC653AD7EBA}" type="datetimeFigureOut">
              <a:rPr lang="en-US" smtClean="0"/>
              <a:t>11/23/2025</a:t>
            </a:fld>
            <a:endParaRPr lang="en-US"/>
          </a:p>
        </p:txBody>
      </p:sp>
      <p:sp>
        <p:nvSpPr>
          <p:cNvPr id="4" name="Footer Placeholder 3">
            <a:extLst>
              <a:ext uri="{FF2B5EF4-FFF2-40B4-BE49-F238E27FC236}">
                <a16:creationId xmlns:a16="http://schemas.microsoft.com/office/drawing/2014/main" id="{84D48397-9D10-7C72-3BDD-6A614A0457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40F84D-4A05-86E1-A734-23C41A546C22}"/>
              </a:ext>
            </a:extLst>
          </p:cNvPr>
          <p:cNvSpPr>
            <a:spLocks noGrp="1"/>
          </p:cNvSpPr>
          <p:nvPr>
            <p:ph type="sldNum" sz="quarter" idx="12"/>
          </p:nvPr>
        </p:nvSpPr>
        <p:spPr/>
        <p:txBody>
          <a:bodyPr/>
          <a:lstStyle/>
          <a:p>
            <a:fld id="{E83E40C5-B478-4C3D-9D73-C70D2860B909}" type="slidenum">
              <a:rPr lang="en-US" smtClean="0"/>
              <a:t>‹#›</a:t>
            </a:fld>
            <a:endParaRPr lang="en-US"/>
          </a:p>
        </p:txBody>
      </p:sp>
    </p:spTree>
    <p:extLst>
      <p:ext uri="{BB962C8B-B14F-4D97-AF65-F5344CB8AC3E}">
        <p14:creationId xmlns:p14="http://schemas.microsoft.com/office/powerpoint/2010/main" val="239756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66B8FB-0073-AF2D-5D9A-F750882403A9}"/>
              </a:ext>
            </a:extLst>
          </p:cNvPr>
          <p:cNvSpPr>
            <a:spLocks noGrp="1"/>
          </p:cNvSpPr>
          <p:nvPr>
            <p:ph type="dt" sz="half" idx="10"/>
          </p:nvPr>
        </p:nvSpPr>
        <p:spPr/>
        <p:txBody>
          <a:bodyPr/>
          <a:lstStyle/>
          <a:p>
            <a:fld id="{94EDCECE-5DCC-43C1-A025-0BC653AD7EBA}" type="datetimeFigureOut">
              <a:rPr lang="en-US" smtClean="0"/>
              <a:t>11/23/2025</a:t>
            </a:fld>
            <a:endParaRPr lang="en-US"/>
          </a:p>
        </p:txBody>
      </p:sp>
      <p:sp>
        <p:nvSpPr>
          <p:cNvPr id="3" name="Footer Placeholder 2">
            <a:extLst>
              <a:ext uri="{FF2B5EF4-FFF2-40B4-BE49-F238E27FC236}">
                <a16:creationId xmlns:a16="http://schemas.microsoft.com/office/drawing/2014/main" id="{93C2A8E0-326D-5BA5-52CF-B04EF2E37A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973700-67BE-CEFC-D4D4-F63AB6DB7224}"/>
              </a:ext>
            </a:extLst>
          </p:cNvPr>
          <p:cNvSpPr>
            <a:spLocks noGrp="1"/>
          </p:cNvSpPr>
          <p:nvPr>
            <p:ph type="sldNum" sz="quarter" idx="12"/>
          </p:nvPr>
        </p:nvSpPr>
        <p:spPr/>
        <p:txBody>
          <a:bodyPr/>
          <a:lstStyle/>
          <a:p>
            <a:fld id="{E83E40C5-B478-4C3D-9D73-C70D2860B909}" type="slidenum">
              <a:rPr lang="en-US" smtClean="0"/>
              <a:t>‹#›</a:t>
            </a:fld>
            <a:endParaRPr lang="en-US"/>
          </a:p>
        </p:txBody>
      </p:sp>
    </p:spTree>
    <p:extLst>
      <p:ext uri="{BB962C8B-B14F-4D97-AF65-F5344CB8AC3E}">
        <p14:creationId xmlns:p14="http://schemas.microsoft.com/office/powerpoint/2010/main" val="4136680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18C9-59C4-58C7-F3AC-2BCCE8F239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9339D-52EE-87D3-703C-87C997CA60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16DA43-6DDA-E26F-EE35-1D1C3502E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D6B2-7FC0-6179-7D2A-89E17BA824B7}"/>
              </a:ext>
            </a:extLst>
          </p:cNvPr>
          <p:cNvSpPr>
            <a:spLocks noGrp="1"/>
          </p:cNvSpPr>
          <p:nvPr>
            <p:ph type="dt" sz="half" idx="10"/>
          </p:nvPr>
        </p:nvSpPr>
        <p:spPr/>
        <p:txBody>
          <a:bodyPr/>
          <a:lstStyle/>
          <a:p>
            <a:fld id="{94EDCECE-5DCC-43C1-A025-0BC653AD7EBA}" type="datetimeFigureOut">
              <a:rPr lang="en-US" smtClean="0"/>
              <a:t>11/23/2025</a:t>
            </a:fld>
            <a:endParaRPr lang="en-US"/>
          </a:p>
        </p:txBody>
      </p:sp>
      <p:sp>
        <p:nvSpPr>
          <p:cNvPr id="6" name="Footer Placeholder 5">
            <a:extLst>
              <a:ext uri="{FF2B5EF4-FFF2-40B4-BE49-F238E27FC236}">
                <a16:creationId xmlns:a16="http://schemas.microsoft.com/office/drawing/2014/main" id="{58AF652A-75FB-A2BA-8847-2A11BE867C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D069DB-DD69-E81C-F539-F774178DFA8B}"/>
              </a:ext>
            </a:extLst>
          </p:cNvPr>
          <p:cNvSpPr>
            <a:spLocks noGrp="1"/>
          </p:cNvSpPr>
          <p:nvPr>
            <p:ph type="sldNum" sz="quarter" idx="12"/>
          </p:nvPr>
        </p:nvSpPr>
        <p:spPr/>
        <p:txBody>
          <a:bodyPr/>
          <a:lstStyle/>
          <a:p>
            <a:fld id="{E83E40C5-B478-4C3D-9D73-C70D2860B909}" type="slidenum">
              <a:rPr lang="en-US" smtClean="0"/>
              <a:t>‹#›</a:t>
            </a:fld>
            <a:endParaRPr lang="en-US"/>
          </a:p>
        </p:txBody>
      </p:sp>
    </p:spTree>
    <p:extLst>
      <p:ext uri="{BB962C8B-B14F-4D97-AF65-F5344CB8AC3E}">
        <p14:creationId xmlns:p14="http://schemas.microsoft.com/office/powerpoint/2010/main" val="116773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5A59-9518-4780-5E76-49C76FA955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8F3DE-87A4-BDB7-4A83-7C66EB3E87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EDD766-CABF-F8A4-DB97-F6F7DEDBF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DDF4F-7548-7896-DB45-CD13100743D4}"/>
              </a:ext>
            </a:extLst>
          </p:cNvPr>
          <p:cNvSpPr>
            <a:spLocks noGrp="1"/>
          </p:cNvSpPr>
          <p:nvPr>
            <p:ph type="dt" sz="half" idx="10"/>
          </p:nvPr>
        </p:nvSpPr>
        <p:spPr/>
        <p:txBody>
          <a:bodyPr/>
          <a:lstStyle/>
          <a:p>
            <a:fld id="{94EDCECE-5DCC-43C1-A025-0BC653AD7EBA}" type="datetimeFigureOut">
              <a:rPr lang="en-US" smtClean="0"/>
              <a:t>11/23/2025</a:t>
            </a:fld>
            <a:endParaRPr lang="en-US"/>
          </a:p>
        </p:txBody>
      </p:sp>
      <p:sp>
        <p:nvSpPr>
          <p:cNvPr id="6" name="Footer Placeholder 5">
            <a:extLst>
              <a:ext uri="{FF2B5EF4-FFF2-40B4-BE49-F238E27FC236}">
                <a16:creationId xmlns:a16="http://schemas.microsoft.com/office/drawing/2014/main" id="{35E1B5A2-B08E-2022-3924-5EEF8C31F6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ACBF-AA3F-D511-946C-0B48110C916E}"/>
              </a:ext>
            </a:extLst>
          </p:cNvPr>
          <p:cNvSpPr>
            <a:spLocks noGrp="1"/>
          </p:cNvSpPr>
          <p:nvPr>
            <p:ph type="sldNum" sz="quarter" idx="12"/>
          </p:nvPr>
        </p:nvSpPr>
        <p:spPr/>
        <p:txBody>
          <a:bodyPr/>
          <a:lstStyle/>
          <a:p>
            <a:fld id="{E83E40C5-B478-4C3D-9D73-C70D2860B909}" type="slidenum">
              <a:rPr lang="en-US" smtClean="0"/>
              <a:t>‹#›</a:t>
            </a:fld>
            <a:endParaRPr lang="en-US"/>
          </a:p>
        </p:txBody>
      </p:sp>
    </p:spTree>
    <p:extLst>
      <p:ext uri="{BB962C8B-B14F-4D97-AF65-F5344CB8AC3E}">
        <p14:creationId xmlns:p14="http://schemas.microsoft.com/office/powerpoint/2010/main" val="4235606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4B5086-F9EC-F5DB-A1AE-DD028C18B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152491-E7DE-DC75-C413-AC75E949F5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5C0E2-93A4-E700-B33C-E6CBA94D0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DCECE-5DCC-43C1-A025-0BC653AD7EBA}" type="datetimeFigureOut">
              <a:rPr lang="en-US" smtClean="0"/>
              <a:t>11/23/2025</a:t>
            </a:fld>
            <a:endParaRPr lang="en-US"/>
          </a:p>
        </p:txBody>
      </p:sp>
      <p:sp>
        <p:nvSpPr>
          <p:cNvPr id="5" name="Footer Placeholder 4">
            <a:extLst>
              <a:ext uri="{FF2B5EF4-FFF2-40B4-BE49-F238E27FC236}">
                <a16:creationId xmlns:a16="http://schemas.microsoft.com/office/drawing/2014/main" id="{7837A149-6D91-B5F0-0EAC-195B78D0A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270BFC-6056-3B01-1227-4064366519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E40C5-B478-4C3D-9D73-C70D2860B909}" type="slidenum">
              <a:rPr lang="en-US" smtClean="0"/>
              <a:t>‹#›</a:t>
            </a:fld>
            <a:endParaRPr lang="en-US"/>
          </a:p>
        </p:txBody>
      </p:sp>
    </p:spTree>
    <p:extLst>
      <p:ext uri="{BB962C8B-B14F-4D97-AF65-F5344CB8AC3E}">
        <p14:creationId xmlns:p14="http://schemas.microsoft.com/office/powerpoint/2010/main" val="2531945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9.png"/><Relationship Id="rId18" Type="http://schemas.openxmlformats.org/officeDocument/2006/relationships/customXml" Target="../ink/ink8.xml"/><Relationship Id="rId3" Type="http://schemas.openxmlformats.org/officeDocument/2006/relationships/image" Target="../media/image24.png"/><Relationship Id="rId21" Type="http://schemas.openxmlformats.org/officeDocument/2006/relationships/image" Target="../media/image33.png"/><Relationship Id="rId7" Type="http://schemas.openxmlformats.org/officeDocument/2006/relationships/image" Target="../media/image26.png"/><Relationship Id="rId12" Type="http://schemas.openxmlformats.org/officeDocument/2006/relationships/customXml" Target="../ink/ink5.xml"/><Relationship Id="rId17" Type="http://schemas.openxmlformats.org/officeDocument/2006/relationships/image" Target="../media/image31.png"/><Relationship Id="rId2" Type="http://schemas.openxmlformats.org/officeDocument/2006/relationships/image" Target="../media/image23.png"/><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image" Target="../media/image34.png"/><Relationship Id="rId10" Type="http://schemas.openxmlformats.org/officeDocument/2006/relationships/customXml" Target="../ink/ink4.xml"/><Relationship Id="rId19" Type="http://schemas.openxmlformats.org/officeDocument/2006/relationships/image" Target="../media/image32.png"/><Relationship Id="rId4" Type="http://schemas.openxmlformats.org/officeDocument/2006/relationships/customXml" Target="../ink/ink1.xml"/><Relationship Id="rId9" Type="http://schemas.openxmlformats.org/officeDocument/2006/relationships/image" Target="../media/image27.png"/><Relationship Id="rId14" Type="http://schemas.openxmlformats.org/officeDocument/2006/relationships/customXml" Target="../ink/ink6.xml"/><Relationship Id="rId22" Type="http://schemas.openxmlformats.org/officeDocument/2006/relationships/customXml" Target="../ink/ink10.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customXml" Target="../ink/ink16.xml"/><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customXml" Target="../ink/ink15.xml"/><Relationship Id="rId5" Type="http://schemas.openxmlformats.org/officeDocument/2006/relationships/customXml" Target="../ink/ink12.xml"/><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customXml" Target="../ink/ink14.xml"/><Relationship Id="rId1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C107B-E608-C295-3402-A3F04F519BC9}"/>
              </a:ext>
            </a:extLst>
          </p:cNvPr>
          <p:cNvSpPr txBox="1"/>
          <p:nvPr/>
        </p:nvSpPr>
        <p:spPr>
          <a:xfrm>
            <a:off x="583311" y="2426500"/>
            <a:ext cx="11025378" cy="2139047"/>
          </a:xfrm>
          <a:prstGeom prst="rect">
            <a:avLst/>
          </a:prstGeom>
          <a:noFill/>
        </p:spPr>
        <p:txBody>
          <a:bodyPr wrap="square">
            <a:spAutoFit/>
          </a:bodyPr>
          <a:lstStyle/>
          <a:p>
            <a:pPr algn="l"/>
            <a:r>
              <a:rPr lang="en-US" sz="11500" b="0" i="0" u="none" strike="noStrike" baseline="0" dirty="0">
                <a:latin typeface="Times-Roman"/>
              </a:rPr>
              <a:t>Fourier Transform </a:t>
            </a:r>
            <a:endParaRPr lang="en-US" dirty="0">
              <a:latin typeface="Times-Roman"/>
            </a:endParaRPr>
          </a:p>
          <a:p>
            <a:pPr algn="l"/>
            <a:endParaRPr lang="en-US" dirty="0"/>
          </a:p>
        </p:txBody>
      </p:sp>
    </p:spTree>
    <p:extLst>
      <p:ext uri="{BB962C8B-B14F-4D97-AF65-F5344CB8AC3E}">
        <p14:creationId xmlns:p14="http://schemas.microsoft.com/office/powerpoint/2010/main" val="393288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97BA3-F53D-C44F-5790-660600523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D3A40-53DF-DBFC-3B22-CEE2367C1446}"/>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1E2AFCC7-4A05-06F2-BB76-8A7BC4D60803}"/>
              </a:ext>
            </a:extLst>
          </p:cNvPr>
          <p:cNvSpPr>
            <a:spLocks noGrp="1"/>
          </p:cNvSpPr>
          <p:nvPr>
            <p:ph idx="1"/>
          </p:nvPr>
        </p:nvSpPr>
        <p:spPr>
          <a:xfrm>
            <a:off x="246888" y="832104"/>
            <a:ext cx="11713464" cy="5344859"/>
          </a:xfrm>
        </p:spPr>
        <p:txBody>
          <a:bodyPr/>
          <a:lstStyle/>
          <a:p>
            <a:r>
              <a:rPr lang="en-US" b="1" dirty="0"/>
              <a:t>Fourier Transform </a:t>
            </a:r>
            <a:r>
              <a:rPr lang="en-US" dirty="0"/>
              <a:t>(FT) is a mathematical technique that transforms a </a:t>
            </a:r>
            <a:r>
              <a:rPr lang="en-US" b="1" dirty="0"/>
              <a:t>time-domain</a:t>
            </a:r>
            <a:r>
              <a:rPr lang="en-US" dirty="0"/>
              <a:t> </a:t>
            </a:r>
            <a:r>
              <a:rPr lang="en-US" b="1" dirty="0"/>
              <a:t>signal</a:t>
            </a:r>
            <a:r>
              <a:rPr lang="en-US" dirty="0"/>
              <a:t> into its </a:t>
            </a:r>
            <a:r>
              <a:rPr lang="en-US" b="1" dirty="0"/>
              <a:t>frequency-domain</a:t>
            </a:r>
            <a:r>
              <a:rPr lang="en-US" dirty="0"/>
              <a:t> representation.</a:t>
            </a:r>
          </a:p>
          <a:p>
            <a:endParaRPr lang="en-US" dirty="0"/>
          </a:p>
          <a:p>
            <a:endParaRPr lang="en-US" dirty="0"/>
          </a:p>
        </p:txBody>
      </p:sp>
      <p:pic>
        <p:nvPicPr>
          <p:cNvPr id="6" name="Picture 5">
            <a:extLst>
              <a:ext uri="{FF2B5EF4-FFF2-40B4-BE49-F238E27FC236}">
                <a16:creationId xmlns:a16="http://schemas.microsoft.com/office/drawing/2014/main" id="{8FF631DD-4892-A652-C973-51A0493EC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562" y="1847979"/>
            <a:ext cx="8546190" cy="4887796"/>
          </a:xfrm>
          <a:prstGeom prst="rect">
            <a:avLst/>
          </a:prstGeom>
        </p:spPr>
      </p:pic>
    </p:spTree>
    <p:extLst>
      <p:ext uri="{BB962C8B-B14F-4D97-AF65-F5344CB8AC3E}">
        <p14:creationId xmlns:p14="http://schemas.microsoft.com/office/powerpoint/2010/main" val="4149357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24F01-6D28-EB54-2C10-CC92FB34C4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59A08-C1DD-0BB9-A075-BAC9EBE7FB55}"/>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9B3B5050-EDE4-B68C-5956-7A7EB49EA45E}"/>
              </a:ext>
            </a:extLst>
          </p:cNvPr>
          <p:cNvSpPr>
            <a:spLocks noGrp="1"/>
          </p:cNvSpPr>
          <p:nvPr>
            <p:ph idx="1"/>
          </p:nvPr>
        </p:nvSpPr>
        <p:spPr>
          <a:xfrm>
            <a:off x="246888" y="832104"/>
            <a:ext cx="11713464" cy="5344859"/>
          </a:xfrm>
        </p:spPr>
        <p:txBody>
          <a:bodyPr/>
          <a:lstStyle/>
          <a:p>
            <a:r>
              <a:rPr lang="en-US" dirty="0"/>
              <a:t>The Fourier Transform provides a way to </a:t>
            </a:r>
            <a:r>
              <a:rPr lang="en-US" b="1" dirty="0"/>
              <a:t>study</a:t>
            </a:r>
            <a:r>
              <a:rPr lang="en-US" dirty="0"/>
              <a:t> the frequency content of these signals.</a:t>
            </a:r>
          </a:p>
          <a:p>
            <a:endParaRPr lang="en-US" dirty="0"/>
          </a:p>
          <a:p>
            <a:r>
              <a:rPr lang="en-US" dirty="0"/>
              <a:t>A periodic function can be expressed as a Fourier series. </a:t>
            </a:r>
          </a:p>
          <a:p>
            <a:r>
              <a:rPr lang="en-US" dirty="0"/>
              <a:t>many physical signals are non-periodic.</a:t>
            </a:r>
          </a:p>
          <a:p>
            <a:r>
              <a:rPr lang="en-US" dirty="0"/>
              <a:t> To analyze these, we use the Fourier Transform, which generalizes the idea of the Fourier series to non-periodic signals</a:t>
            </a:r>
          </a:p>
        </p:txBody>
      </p:sp>
      <p:pic>
        <p:nvPicPr>
          <p:cNvPr id="5" name="Picture 4">
            <a:extLst>
              <a:ext uri="{FF2B5EF4-FFF2-40B4-BE49-F238E27FC236}">
                <a16:creationId xmlns:a16="http://schemas.microsoft.com/office/drawing/2014/main" id="{73325170-CB4F-0222-7D7B-4C823E0C092A}"/>
              </a:ext>
            </a:extLst>
          </p:cNvPr>
          <p:cNvPicPr>
            <a:picLocks noChangeAspect="1"/>
          </p:cNvPicPr>
          <p:nvPr/>
        </p:nvPicPr>
        <p:blipFill>
          <a:blip r:embed="rId2"/>
          <a:stretch>
            <a:fillRect/>
          </a:stretch>
        </p:blipFill>
        <p:spPr>
          <a:xfrm>
            <a:off x="2515600" y="0"/>
            <a:ext cx="7160799" cy="6858000"/>
          </a:xfrm>
          <a:prstGeom prst="rect">
            <a:avLst/>
          </a:prstGeom>
        </p:spPr>
      </p:pic>
    </p:spTree>
    <p:extLst>
      <p:ext uri="{BB962C8B-B14F-4D97-AF65-F5344CB8AC3E}">
        <p14:creationId xmlns:p14="http://schemas.microsoft.com/office/powerpoint/2010/main" val="3127523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FC7E3-72F7-59AD-78FE-6D0CF54CE5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BA693C-93FD-F159-2506-9AAFEF04804F}"/>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4578BF0-02A6-E71F-2AC7-BED020C37750}"/>
              </a:ext>
            </a:extLst>
          </p:cNvPr>
          <p:cNvPicPr>
            <a:picLocks noChangeAspect="1"/>
          </p:cNvPicPr>
          <p:nvPr/>
        </p:nvPicPr>
        <p:blipFill>
          <a:blip r:embed="rId2"/>
          <a:stretch>
            <a:fillRect/>
          </a:stretch>
        </p:blipFill>
        <p:spPr>
          <a:xfrm>
            <a:off x="1612478" y="630936"/>
            <a:ext cx="8494131" cy="6153912"/>
          </a:xfrm>
          <a:prstGeom prst="rect">
            <a:avLst/>
          </a:prstGeom>
        </p:spPr>
      </p:pic>
    </p:spTree>
    <p:extLst>
      <p:ext uri="{BB962C8B-B14F-4D97-AF65-F5344CB8AC3E}">
        <p14:creationId xmlns:p14="http://schemas.microsoft.com/office/powerpoint/2010/main" val="3103199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68D14-4379-E770-E168-7396259913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F33E3-9AF9-06F5-04DF-0737D5438CE0}"/>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CC323DE-0949-105C-C9BA-A9ADCEA04B82}"/>
              </a:ext>
            </a:extLst>
          </p:cNvPr>
          <p:cNvPicPr>
            <a:picLocks noChangeAspect="1"/>
          </p:cNvPicPr>
          <p:nvPr/>
        </p:nvPicPr>
        <p:blipFill>
          <a:blip r:embed="rId2"/>
          <a:stretch>
            <a:fillRect/>
          </a:stretch>
        </p:blipFill>
        <p:spPr>
          <a:xfrm>
            <a:off x="804672" y="628481"/>
            <a:ext cx="10268712" cy="6229519"/>
          </a:xfrm>
          <a:prstGeom prst="rect">
            <a:avLst/>
          </a:prstGeom>
        </p:spPr>
      </p:pic>
    </p:spTree>
    <p:extLst>
      <p:ext uri="{BB962C8B-B14F-4D97-AF65-F5344CB8AC3E}">
        <p14:creationId xmlns:p14="http://schemas.microsoft.com/office/powerpoint/2010/main" val="3568425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901F6-CFBD-3DC6-A57C-2C12232CF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DF8A8-CEED-6EE6-5E62-67D8BA9F3C24}"/>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1DAAC761-29A5-18F9-E46C-CA2E6562D73A}"/>
              </a:ext>
            </a:extLst>
          </p:cNvPr>
          <p:cNvPicPr>
            <a:picLocks noGrp="1" noChangeAspect="1"/>
          </p:cNvPicPr>
          <p:nvPr>
            <p:ph idx="1"/>
          </p:nvPr>
        </p:nvPicPr>
        <p:blipFill>
          <a:blip r:embed="rId2"/>
          <a:stretch>
            <a:fillRect/>
          </a:stretch>
        </p:blipFill>
        <p:spPr>
          <a:xfrm>
            <a:off x="1078991" y="952468"/>
            <a:ext cx="9253817" cy="3400076"/>
          </a:xfrm>
          <a:prstGeom prst="rect">
            <a:avLst/>
          </a:prstGeom>
        </p:spPr>
      </p:pic>
      <p:pic>
        <p:nvPicPr>
          <p:cNvPr id="9" name="Picture 8">
            <a:extLst>
              <a:ext uri="{FF2B5EF4-FFF2-40B4-BE49-F238E27FC236}">
                <a16:creationId xmlns:a16="http://schemas.microsoft.com/office/drawing/2014/main" id="{E3B59269-D843-CDD3-8BEB-BEB44DBB201B}"/>
              </a:ext>
            </a:extLst>
          </p:cNvPr>
          <p:cNvPicPr>
            <a:picLocks noChangeAspect="1"/>
          </p:cNvPicPr>
          <p:nvPr/>
        </p:nvPicPr>
        <p:blipFill>
          <a:blip r:embed="rId3"/>
          <a:stretch>
            <a:fillRect/>
          </a:stretch>
        </p:blipFill>
        <p:spPr>
          <a:xfrm>
            <a:off x="3378707" y="4570476"/>
            <a:ext cx="5434585" cy="1996798"/>
          </a:xfrm>
          <a:prstGeom prst="rect">
            <a:avLst/>
          </a:prstGeom>
        </p:spPr>
      </p:pic>
    </p:spTree>
    <p:extLst>
      <p:ext uri="{BB962C8B-B14F-4D97-AF65-F5344CB8AC3E}">
        <p14:creationId xmlns:p14="http://schemas.microsoft.com/office/powerpoint/2010/main" val="214889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84100-62EE-B76D-2E70-E9776256E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7ACD4-8BAA-8906-9675-23445F75BA72}"/>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EB34E85-C48E-94DB-1E35-A051B3071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12192000" cy="5810250"/>
          </a:xfrm>
          <a:prstGeom prst="rect">
            <a:avLst/>
          </a:prstGeom>
        </p:spPr>
      </p:pic>
    </p:spTree>
    <p:extLst>
      <p:ext uri="{BB962C8B-B14F-4D97-AF65-F5344CB8AC3E}">
        <p14:creationId xmlns:p14="http://schemas.microsoft.com/office/powerpoint/2010/main" val="4022725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29B6F-3948-428E-9756-79647881B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F3CA7-35BC-3447-C1A7-838548E30D6E}"/>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9616FAD-BCB0-483A-1A03-46563DD7D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0" y="530385"/>
            <a:ext cx="11858780" cy="6309453"/>
          </a:xfrm>
          <a:prstGeom prst="rect">
            <a:avLst/>
          </a:prstGeom>
        </p:spPr>
      </p:pic>
    </p:spTree>
    <p:extLst>
      <p:ext uri="{BB962C8B-B14F-4D97-AF65-F5344CB8AC3E}">
        <p14:creationId xmlns:p14="http://schemas.microsoft.com/office/powerpoint/2010/main" val="1132531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2E290-6200-4D0B-7185-DB3A00EACE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2FE7B-5DD0-7C18-0E91-A416E62D772F}"/>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2126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C22CA-0CFA-446F-C8F8-FD4D847ED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7547A3-F55E-D14B-8A1E-E4243CE83A48}"/>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582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D25A7-F742-7DCE-74A3-60FD6C296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DD03A2-803A-ACC1-920B-D18D45E49771}"/>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7138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BBB29-D978-4C3F-D1A8-1CC9EB382C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58F9B-13B6-B016-9B48-F574DD029772}"/>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6ED21AF2-98DC-D790-18DC-37C2D5D8C086}"/>
              </a:ext>
            </a:extLst>
          </p:cNvPr>
          <p:cNvSpPr>
            <a:spLocks noGrp="1"/>
          </p:cNvSpPr>
          <p:nvPr>
            <p:ph idx="1"/>
          </p:nvPr>
        </p:nvSpPr>
        <p:spPr>
          <a:xfrm>
            <a:off x="246888" y="832104"/>
            <a:ext cx="11713464" cy="5344859"/>
          </a:xfrm>
        </p:spPr>
        <p:txBody>
          <a:bodyPr/>
          <a:lstStyle/>
          <a:p>
            <a:r>
              <a:rPr lang="en-US" b="1" dirty="0"/>
              <a:t>What are Signals?</a:t>
            </a:r>
          </a:p>
          <a:p>
            <a:r>
              <a:rPr lang="en-US" b="1" dirty="0"/>
              <a:t>Time domain and frequency domain.</a:t>
            </a:r>
          </a:p>
          <a:p>
            <a:r>
              <a:rPr lang="en-US" b="1" dirty="0"/>
              <a:t>Fourier Transform.</a:t>
            </a:r>
          </a:p>
          <a:p>
            <a:r>
              <a:rPr lang="en-US" b="1" dirty="0"/>
              <a:t>Why transform to the frequency domain?</a:t>
            </a:r>
            <a:endParaRPr lang="en-US" dirty="0"/>
          </a:p>
          <a:p>
            <a:endParaRPr lang="en-US" dirty="0"/>
          </a:p>
          <a:p>
            <a:endParaRPr lang="en-US" dirty="0"/>
          </a:p>
        </p:txBody>
      </p:sp>
    </p:spTree>
    <p:extLst>
      <p:ext uri="{BB962C8B-B14F-4D97-AF65-F5344CB8AC3E}">
        <p14:creationId xmlns:p14="http://schemas.microsoft.com/office/powerpoint/2010/main" val="2036112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3FAA1-DB5A-80FC-FA47-0E9B405A9A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B88C8-49BF-7F21-A1EA-2DB4ED203AC3}"/>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BB84896-6BBF-6828-E071-6F8D5DB597C7}"/>
              </a:ext>
            </a:extLst>
          </p:cNvPr>
          <p:cNvPicPr>
            <a:picLocks noChangeAspect="1"/>
          </p:cNvPicPr>
          <p:nvPr/>
        </p:nvPicPr>
        <p:blipFill>
          <a:blip r:embed="rId2"/>
          <a:stretch>
            <a:fillRect/>
          </a:stretch>
        </p:blipFill>
        <p:spPr>
          <a:xfrm>
            <a:off x="0" y="530386"/>
            <a:ext cx="12191999" cy="6327614"/>
          </a:xfrm>
          <a:prstGeom prst="rect">
            <a:avLst/>
          </a:prstGeom>
        </p:spPr>
      </p:pic>
    </p:spTree>
    <p:extLst>
      <p:ext uri="{BB962C8B-B14F-4D97-AF65-F5344CB8AC3E}">
        <p14:creationId xmlns:p14="http://schemas.microsoft.com/office/powerpoint/2010/main" val="1824460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B5D2E-E79D-2D68-95AD-4242BF90E4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9B932-FE85-70F7-027C-7E6F316F6CFB}"/>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13DB078-50B0-3EA5-259D-FB6CC32BBED6}"/>
              </a:ext>
            </a:extLst>
          </p:cNvPr>
          <p:cNvPicPr>
            <a:picLocks noChangeAspect="1"/>
          </p:cNvPicPr>
          <p:nvPr/>
        </p:nvPicPr>
        <p:blipFill>
          <a:blip r:embed="rId2"/>
          <a:stretch>
            <a:fillRect/>
          </a:stretch>
        </p:blipFill>
        <p:spPr>
          <a:xfrm>
            <a:off x="0" y="530385"/>
            <a:ext cx="12192000" cy="6327615"/>
          </a:xfrm>
          <a:prstGeom prst="rect">
            <a:avLst/>
          </a:prstGeom>
        </p:spPr>
      </p:pic>
    </p:spTree>
    <p:extLst>
      <p:ext uri="{BB962C8B-B14F-4D97-AF65-F5344CB8AC3E}">
        <p14:creationId xmlns:p14="http://schemas.microsoft.com/office/powerpoint/2010/main" val="689287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C35D5-D9E3-0A48-9E80-4529E4B2BE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EC4C2-933B-2BB6-69B7-F18728542B7D}"/>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01D9FBC-6154-BEA8-5C5D-71B593144E28}"/>
              </a:ext>
            </a:extLst>
          </p:cNvPr>
          <p:cNvPicPr>
            <a:picLocks noChangeAspect="1"/>
          </p:cNvPicPr>
          <p:nvPr/>
        </p:nvPicPr>
        <p:blipFill>
          <a:blip r:embed="rId2"/>
          <a:stretch>
            <a:fillRect/>
          </a:stretch>
        </p:blipFill>
        <p:spPr>
          <a:xfrm>
            <a:off x="-1" y="513942"/>
            <a:ext cx="12191999" cy="6344057"/>
          </a:xfrm>
          <a:prstGeom prst="rect">
            <a:avLst/>
          </a:prstGeom>
        </p:spPr>
      </p:pic>
    </p:spTree>
    <p:extLst>
      <p:ext uri="{BB962C8B-B14F-4D97-AF65-F5344CB8AC3E}">
        <p14:creationId xmlns:p14="http://schemas.microsoft.com/office/powerpoint/2010/main" val="2201847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9E8B4-3D6B-5E3C-9A1A-AAFC63EED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54F60A-9F33-AF42-B6F5-55B684E0150A}"/>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2CD26AE-FE7F-66C2-911A-DC3F904858FE}"/>
              </a:ext>
            </a:extLst>
          </p:cNvPr>
          <p:cNvPicPr>
            <a:picLocks noChangeAspect="1"/>
          </p:cNvPicPr>
          <p:nvPr/>
        </p:nvPicPr>
        <p:blipFill>
          <a:blip r:embed="rId2"/>
          <a:stretch>
            <a:fillRect/>
          </a:stretch>
        </p:blipFill>
        <p:spPr>
          <a:xfrm>
            <a:off x="0" y="500832"/>
            <a:ext cx="12192000" cy="6357168"/>
          </a:xfrm>
          <a:prstGeom prst="rect">
            <a:avLst/>
          </a:prstGeom>
        </p:spPr>
      </p:pic>
    </p:spTree>
    <p:extLst>
      <p:ext uri="{BB962C8B-B14F-4D97-AF65-F5344CB8AC3E}">
        <p14:creationId xmlns:p14="http://schemas.microsoft.com/office/powerpoint/2010/main" val="1430649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0A926-F8FD-056A-59C1-28939605B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25891-BF25-721F-89EB-CE490EFF609F}"/>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8FB6609-853B-CEAB-CCA7-3FA9510D0FC3}"/>
              </a:ext>
            </a:extLst>
          </p:cNvPr>
          <p:cNvPicPr>
            <a:picLocks noChangeAspect="1"/>
          </p:cNvPicPr>
          <p:nvPr/>
        </p:nvPicPr>
        <p:blipFill>
          <a:blip r:embed="rId3"/>
          <a:stretch>
            <a:fillRect/>
          </a:stretch>
        </p:blipFill>
        <p:spPr>
          <a:xfrm>
            <a:off x="0" y="530938"/>
            <a:ext cx="12192000" cy="6327061"/>
          </a:xfrm>
          <a:prstGeom prst="rect">
            <a:avLst/>
          </a:prstGeom>
        </p:spPr>
      </p:pic>
    </p:spTree>
    <p:extLst>
      <p:ext uri="{BB962C8B-B14F-4D97-AF65-F5344CB8AC3E}">
        <p14:creationId xmlns:p14="http://schemas.microsoft.com/office/powerpoint/2010/main" val="3224089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5CE37-F5CC-FC6C-4523-965AFE180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20F90-D773-9437-BB74-C807C24A6527}"/>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02F6616-C378-DFD4-0620-08A287EC1BE9}"/>
              </a:ext>
            </a:extLst>
          </p:cNvPr>
          <p:cNvPicPr>
            <a:picLocks noChangeAspect="1"/>
          </p:cNvPicPr>
          <p:nvPr/>
        </p:nvPicPr>
        <p:blipFill>
          <a:blip r:embed="rId3"/>
          <a:stretch>
            <a:fillRect/>
          </a:stretch>
        </p:blipFill>
        <p:spPr>
          <a:xfrm>
            <a:off x="0" y="530384"/>
            <a:ext cx="12192000" cy="6327615"/>
          </a:xfrm>
          <a:prstGeom prst="rect">
            <a:avLst/>
          </a:prstGeom>
        </p:spPr>
      </p:pic>
    </p:spTree>
    <p:extLst>
      <p:ext uri="{BB962C8B-B14F-4D97-AF65-F5344CB8AC3E}">
        <p14:creationId xmlns:p14="http://schemas.microsoft.com/office/powerpoint/2010/main" val="666568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18F54-7569-7F5E-848C-59F56C42A8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DE6C1-B445-C25F-C8DA-6B8C0C3DDF3B}"/>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Singal Type </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E7AE933-7EBE-4458-6AF3-5E540492AF99}"/>
              </a:ext>
            </a:extLst>
          </p:cNvPr>
          <p:cNvSpPr txBox="1"/>
          <p:nvPr/>
        </p:nvSpPr>
        <p:spPr>
          <a:xfrm>
            <a:off x="318516" y="2052048"/>
            <a:ext cx="4256532" cy="769441"/>
          </a:xfrm>
          <a:prstGeom prst="rect">
            <a:avLst/>
          </a:prstGeom>
          <a:solidFill>
            <a:srgbClr val="00B0F0"/>
          </a:solidFill>
        </p:spPr>
        <p:txBody>
          <a:bodyPr wrap="square" rtlCol="0">
            <a:spAutoFit/>
          </a:bodyPr>
          <a:lstStyle/>
          <a:p>
            <a:r>
              <a:rPr lang="en-US" sz="4400" dirty="0">
                <a:solidFill>
                  <a:schemeClr val="bg1"/>
                </a:solidFill>
              </a:rPr>
              <a:t>causal signals</a:t>
            </a:r>
          </a:p>
        </p:txBody>
      </p:sp>
      <p:sp>
        <p:nvSpPr>
          <p:cNvPr id="11" name="TextBox 10">
            <a:extLst>
              <a:ext uri="{FF2B5EF4-FFF2-40B4-BE49-F238E27FC236}">
                <a16:creationId xmlns:a16="http://schemas.microsoft.com/office/drawing/2014/main" id="{251BECC0-4A80-089C-F804-8AFDFB6D8A43}"/>
              </a:ext>
            </a:extLst>
          </p:cNvPr>
          <p:cNvSpPr txBox="1"/>
          <p:nvPr/>
        </p:nvSpPr>
        <p:spPr>
          <a:xfrm>
            <a:off x="7292340" y="2052048"/>
            <a:ext cx="4578096" cy="769441"/>
          </a:xfrm>
          <a:prstGeom prst="rect">
            <a:avLst/>
          </a:prstGeom>
          <a:solidFill>
            <a:srgbClr val="00B0F0"/>
          </a:solidFill>
        </p:spPr>
        <p:txBody>
          <a:bodyPr wrap="square" rtlCol="0">
            <a:spAutoFit/>
          </a:bodyPr>
          <a:lstStyle/>
          <a:p>
            <a:pPr algn="ctr"/>
            <a:r>
              <a:rPr lang="en-US" sz="4400" dirty="0">
                <a:solidFill>
                  <a:schemeClr val="bg1"/>
                </a:solidFill>
              </a:rPr>
              <a:t>Anti-causal signals</a:t>
            </a:r>
          </a:p>
        </p:txBody>
      </p:sp>
      <p:sp>
        <p:nvSpPr>
          <p:cNvPr id="12" name="TextBox 11">
            <a:extLst>
              <a:ext uri="{FF2B5EF4-FFF2-40B4-BE49-F238E27FC236}">
                <a16:creationId xmlns:a16="http://schemas.microsoft.com/office/drawing/2014/main" id="{1D278DF6-3DD5-2760-1999-2D80856C39FF}"/>
              </a:ext>
            </a:extLst>
          </p:cNvPr>
          <p:cNvSpPr txBox="1"/>
          <p:nvPr/>
        </p:nvSpPr>
        <p:spPr>
          <a:xfrm>
            <a:off x="4575048" y="709518"/>
            <a:ext cx="3346704" cy="769441"/>
          </a:xfrm>
          <a:prstGeom prst="rect">
            <a:avLst/>
          </a:prstGeom>
          <a:solidFill>
            <a:srgbClr val="00B0F0"/>
          </a:solidFill>
        </p:spPr>
        <p:txBody>
          <a:bodyPr wrap="square" rtlCol="0">
            <a:spAutoFit/>
          </a:bodyPr>
          <a:lstStyle/>
          <a:p>
            <a:r>
              <a:rPr lang="en-US" sz="4400" dirty="0">
                <a:solidFill>
                  <a:schemeClr val="bg1"/>
                </a:solidFill>
              </a:rPr>
              <a:t>Signals Type</a:t>
            </a:r>
          </a:p>
        </p:txBody>
      </p:sp>
      <p:pic>
        <p:nvPicPr>
          <p:cNvPr id="20" name="Picture 19">
            <a:extLst>
              <a:ext uri="{FF2B5EF4-FFF2-40B4-BE49-F238E27FC236}">
                <a16:creationId xmlns:a16="http://schemas.microsoft.com/office/drawing/2014/main" id="{13A25588-F004-1514-8505-CC7A0168F569}"/>
              </a:ext>
            </a:extLst>
          </p:cNvPr>
          <p:cNvPicPr>
            <a:picLocks noChangeAspect="1"/>
          </p:cNvPicPr>
          <p:nvPr/>
        </p:nvPicPr>
        <p:blipFill>
          <a:blip r:embed="rId2"/>
          <a:stretch>
            <a:fillRect/>
          </a:stretch>
        </p:blipFill>
        <p:spPr>
          <a:xfrm>
            <a:off x="94704" y="4745304"/>
            <a:ext cx="5358136" cy="769441"/>
          </a:xfrm>
          <a:prstGeom prst="rect">
            <a:avLst/>
          </a:prstGeom>
        </p:spPr>
      </p:pic>
      <p:sp>
        <p:nvSpPr>
          <p:cNvPr id="21" name="TextBox 20">
            <a:extLst>
              <a:ext uri="{FF2B5EF4-FFF2-40B4-BE49-F238E27FC236}">
                <a16:creationId xmlns:a16="http://schemas.microsoft.com/office/drawing/2014/main" id="{D2FC0705-D023-87E9-BAC3-B5EC09562F88}"/>
              </a:ext>
            </a:extLst>
          </p:cNvPr>
          <p:cNvSpPr txBox="1"/>
          <p:nvPr/>
        </p:nvSpPr>
        <p:spPr>
          <a:xfrm>
            <a:off x="121920" y="3041969"/>
            <a:ext cx="457809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C.S. is zero for all negative time </a:t>
            </a:r>
          </a:p>
          <a:p>
            <a:pPr marL="342900" indent="-342900">
              <a:buFont typeface="Arial" panose="020B0604020202020204" pitchFamily="34" charset="0"/>
              <a:buChar char="•"/>
            </a:pPr>
            <a:r>
              <a:rPr lang="en-US" sz="2400" dirty="0"/>
              <a:t>The signal starts at t=0.</a:t>
            </a:r>
          </a:p>
          <a:p>
            <a:pPr marL="342900" indent="-342900">
              <a:buFont typeface="Arial" panose="020B0604020202020204" pitchFamily="34" charset="0"/>
              <a:buChar char="•"/>
            </a:pPr>
            <a:r>
              <a:rPr lang="en-US" sz="2400" dirty="0"/>
              <a:t>There is no effect before t=0</a:t>
            </a:r>
          </a:p>
        </p:txBody>
      </p:sp>
      <p:sp>
        <p:nvSpPr>
          <p:cNvPr id="24" name="TextBox 23">
            <a:extLst>
              <a:ext uri="{FF2B5EF4-FFF2-40B4-BE49-F238E27FC236}">
                <a16:creationId xmlns:a16="http://schemas.microsoft.com/office/drawing/2014/main" id="{E2BE895D-C332-34F3-5183-A73906F1EBAF}"/>
              </a:ext>
            </a:extLst>
          </p:cNvPr>
          <p:cNvSpPr txBox="1"/>
          <p:nvPr/>
        </p:nvSpPr>
        <p:spPr>
          <a:xfrm>
            <a:off x="7133412" y="3041968"/>
            <a:ext cx="4779264"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A.C.S. is zero for all positive times. </a:t>
            </a:r>
          </a:p>
          <a:p>
            <a:pPr marL="342900" indent="-342900">
              <a:buFont typeface="Arial" panose="020B0604020202020204" pitchFamily="34" charset="0"/>
              <a:buChar char="•"/>
            </a:pPr>
            <a:r>
              <a:rPr lang="en-US" sz="2400" dirty="0"/>
              <a:t>The signal exists before t=0.</a:t>
            </a:r>
          </a:p>
          <a:p>
            <a:pPr marL="342900" indent="-342900">
              <a:buFont typeface="Arial" panose="020B0604020202020204" pitchFamily="34" charset="0"/>
              <a:buChar char="•"/>
            </a:pPr>
            <a:r>
              <a:rPr lang="en-US" sz="2400" dirty="0"/>
              <a:t>There is no effect after t=0</a:t>
            </a:r>
          </a:p>
        </p:txBody>
      </p:sp>
      <p:pic>
        <p:nvPicPr>
          <p:cNvPr id="26" name="Picture 25">
            <a:extLst>
              <a:ext uri="{FF2B5EF4-FFF2-40B4-BE49-F238E27FC236}">
                <a16:creationId xmlns:a16="http://schemas.microsoft.com/office/drawing/2014/main" id="{778A8A84-3DBD-F260-0DA9-7BD1219819CE}"/>
              </a:ext>
            </a:extLst>
          </p:cNvPr>
          <p:cNvPicPr>
            <a:picLocks noChangeAspect="1"/>
          </p:cNvPicPr>
          <p:nvPr/>
        </p:nvPicPr>
        <p:blipFill>
          <a:blip r:embed="rId3"/>
          <a:stretch>
            <a:fillRect/>
          </a:stretch>
        </p:blipFill>
        <p:spPr>
          <a:xfrm>
            <a:off x="7412736" y="4682272"/>
            <a:ext cx="4770530" cy="769441"/>
          </a:xfrm>
          <a:prstGeom prst="rect">
            <a:avLst/>
          </a:prstGeom>
        </p:spPr>
      </p:pic>
      <mc:AlternateContent xmlns:mc="http://schemas.openxmlformats.org/markup-compatibility/2006" xmlns:p14="http://schemas.microsoft.com/office/powerpoint/2010/main">
        <mc:Choice Requires="p14">
          <p:contentPart p14:bwMode="auto" r:id="rId4">
            <p14:nvContentPartPr>
              <p14:cNvPr id="41" name="Ink 40">
                <a:extLst>
                  <a:ext uri="{FF2B5EF4-FFF2-40B4-BE49-F238E27FC236}">
                    <a16:creationId xmlns:a16="http://schemas.microsoft.com/office/drawing/2014/main" id="{CB785AFC-5B82-D99C-6C03-5A45D9B86DB9}"/>
                  </a:ext>
                </a:extLst>
              </p14:cNvPr>
              <p14:cNvContentPartPr/>
              <p14:nvPr/>
            </p14:nvContentPartPr>
            <p14:xfrm>
              <a:off x="1362024" y="3291624"/>
              <a:ext cx="502560" cy="360"/>
            </p14:xfrm>
          </p:contentPart>
        </mc:Choice>
        <mc:Fallback xmlns="">
          <p:pic>
            <p:nvPicPr>
              <p:cNvPr id="41" name="Ink 40">
                <a:extLst>
                  <a:ext uri="{FF2B5EF4-FFF2-40B4-BE49-F238E27FC236}">
                    <a16:creationId xmlns:a16="http://schemas.microsoft.com/office/drawing/2014/main" id="{CB785AFC-5B82-D99C-6C03-5A45D9B86DB9}"/>
                  </a:ext>
                </a:extLst>
              </p:cNvPr>
              <p:cNvPicPr/>
              <p:nvPr/>
            </p:nvPicPr>
            <p:blipFill>
              <a:blip r:embed="rId5"/>
              <a:stretch>
                <a:fillRect/>
              </a:stretch>
            </p:blipFill>
            <p:spPr>
              <a:xfrm>
                <a:off x="1326384" y="3219624"/>
                <a:ext cx="5742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3" name="Ink 42">
                <a:extLst>
                  <a:ext uri="{FF2B5EF4-FFF2-40B4-BE49-F238E27FC236}">
                    <a16:creationId xmlns:a16="http://schemas.microsoft.com/office/drawing/2014/main" id="{CA0B5E4E-E3A7-53AE-509F-3F755BF7C067}"/>
                  </a:ext>
                </a:extLst>
              </p14:cNvPr>
              <p14:cNvContentPartPr/>
              <p14:nvPr/>
            </p14:nvContentPartPr>
            <p14:xfrm>
              <a:off x="2779344" y="3291624"/>
              <a:ext cx="942480" cy="360"/>
            </p14:xfrm>
          </p:contentPart>
        </mc:Choice>
        <mc:Fallback xmlns="">
          <p:pic>
            <p:nvPicPr>
              <p:cNvPr id="43" name="Ink 42">
                <a:extLst>
                  <a:ext uri="{FF2B5EF4-FFF2-40B4-BE49-F238E27FC236}">
                    <a16:creationId xmlns:a16="http://schemas.microsoft.com/office/drawing/2014/main" id="{CA0B5E4E-E3A7-53AE-509F-3F755BF7C067}"/>
                  </a:ext>
                </a:extLst>
              </p:cNvPr>
              <p:cNvPicPr/>
              <p:nvPr/>
            </p:nvPicPr>
            <p:blipFill>
              <a:blip r:embed="rId7"/>
              <a:stretch>
                <a:fillRect/>
              </a:stretch>
            </p:blipFill>
            <p:spPr>
              <a:xfrm>
                <a:off x="2743344" y="3219624"/>
                <a:ext cx="10141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4" name="Ink 43">
                <a:extLst>
                  <a:ext uri="{FF2B5EF4-FFF2-40B4-BE49-F238E27FC236}">
                    <a16:creationId xmlns:a16="http://schemas.microsoft.com/office/drawing/2014/main" id="{47B76C00-FF8D-F8E0-2B65-0BB72B7B099E}"/>
                  </a:ext>
                </a:extLst>
              </p14:cNvPr>
              <p14:cNvContentPartPr/>
              <p14:nvPr/>
            </p14:nvContentPartPr>
            <p14:xfrm>
              <a:off x="1920024" y="3657384"/>
              <a:ext cx="621360" cy="9720"/>
            </p14:xfrm>
          </p:contentPart>
        </mc:Choice>
        <mc:Fallback xmlns="">
          <p:pic>
            <p:nvPicPr>
              <p:cNvPr id="44" name="Ink 43">
                <a:extLst>
                  <a:ext uri="{FF2B5EF4-FFF2-40B4-BE49-F238E27FC236}">
                    <a16:creationId xmlns:a16="http://schemas.microsoft.com/office/drawing/2014/main" id="{47B76C00-FF8D-F8E0-2B65-0BB72B7B099E}"/>
                  </a:ext>
                </a:extLst>
              </p:cNvPr>
              <p:cNvPicPr/>
              <p:nvPr/>
            </p:nvPicPr>
            <p:blipFill>
              <a:blip r:embed="rId9"/>
              <a:stretch>
                <a:fillRect/>
              </a:stretch>
            </p:blipFill>
            <p:spPr>
              <a:xfrm>
                <a:off x="1884024" y="3585384"/>
                <a:ext cx="6930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5" name="Ink 44">
                <a:extLst>
                  <a:ext uri="{FF2B5EF4-FFF2-40B4-BE49-F238E27FC236}">
                    <a16:creationId xmlns:a16="http://schemas.microsoft.com/office/drawing/2014/main" id="{D35BB2BC-D9FA-951D-20DC-7A853A47327F}"/>
                  </a:ext>
                </a:extLst>
              </p14:cNvPr>
              <p14:cNvContentPartPr/>
              <p14:nvPr/>
            </p14:nvContentPartPr>
            <p14:xfrm>
              <a:off x="1618344" y="4013784"/>
              <a:ext cx="1060200" cy="9720"/>
            </p14:xfrm>
          </p:contentPart>
        </mc:Choice>
        <mc:Fallback xmlns="">
          <p:pic>
            <p:nvPicPr>
              <p:cNvPr id="45" name="Ink 44">
                <a:extLst>
                  <a:ext uri="{FF2B5EF4-FFF2-40B4-BE49-F238E27FC236}">
                    <a16:creationId xmlns:a16="http://schemas.microsoft.com/office/drawing/2014/main" id="{D35BB2BC-D9FA-951D-20DC-7A853A47327F}"/>
                  </a:ext>
                </a:extLst>
              </p:cNvPr>
              <p:cNvPicPr/>
              <p:nvPr/>
            </p:nvPicPr>
            <p:blipFill>
              <a:blip r:embed="rId11"/>
              <a:stretch>
                <a:fillRect/>
              </a:stretch>
            </p:blipFill>
            <p:spPr>
              <a:xfrm>
                <a:off x="1582344" y="3942144"/>
                <a:ext cx="11318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6" name="Ink 45">
                <a:extLst>
                  <a:ext uri="{FF2B5EF4-FFF2-40B4-BE49-F238E27FC236}">
                    <a16:creationId xmlns:a16="http://schemas.microsoft.com/office/drawing/2014/main" id="{75BACFF4-CDB4-3972-66BC-25FC045E0176}"/>
                  </a:ext>
                </a:extLst>
              </p14:cNvPr>
              <p14:cNvContentPartPr/>
              <p14:nvPr/>
            </p14:nvContentPartPr>
            <p14:xfrm>
              <a:off x="8567496" y="3291624"/>
              <a:ext cx="511560" cy="360"/>
            </p14:xfrm>
          </p:contentPart>
        </mc:Choice>
        <mc:Fallback xmlns="">
          <p:pic>
            <p:nvPicPr>
              <p:cNvPr id="46" name="Ink 45">
                <a:extLst>
                  <a:ext uri="{FF2B5EF4-FFF2-40B4-BE49-F238E27FC236}">
                    <a16:creationId xmlns:a16="http://schemas.microsoft.com/office/drawing/2014/main" id="{75BACFF4-CDB4-3972-66BC-25FC045E0176}"/>
                  </a:ext>
                </a:extLst>
              </p:cNvPr>
              <p:cNvPicPr/>
              <p:nvPr/>
            </p:nvPicPr>
            <p:blipFill>
              <a:blip r:embed="rId13"/>
              <a:stretch>
                <a:fillRect/>
              </a:stretch>
            </p:blipFill>
            <p:spPr>
              <a:xfrm>
                <a:off x="8531856" y="3219984"/>
                <a:ext cx="5832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7" name="Ink 46">
                <a:extLst>
                  <a:ext uri="{FF2B5EF4-FFF2-40B4-BE49-F238E27FC236}">
                    <a16:creationId xmlns:a16="http://schemas.microsoft.com/office/drawing/2014/main" id="{B9166FC5-6FB2-2A79-5F47-A3F2C90C5E14}"/>
                  </a:ext>
                </a:extLst>
              </p14:cNvPr>
              <p14:cNvContentPartPr/>
              <p14:nvPr/>
            </p14:nvContentPartPr>
            <p14:xfrm>
              <a:off x="10011744" y="3271644"/>
              <a:ext cx="927000" cy="39960"/>
            </p14:xfrm>
          </p:contentPart>
        </mc:Choice>
        <mc:Fallback xmlns="">
          <p:pic>
            <p:nvPicPr>
              <p:cNvPr id="47" name="Ink 46">
                <a:extLst>
                  <a:ext uri="{FF2B5EF4-FFF2-40B4-BE49-F238E27FC236}">
                    <a16:creationId xmlns:a16="http://schemas.microsoft.com/office/drawing/2014/main" id="{B9166FC5-6FB2-2A79-5F47-A3F2C90C5E14}"/>
                  </a:ext>
                </a:extLst>
              </p:cNvPr>
              <p:cNvPicPr/>
              <p:nvPr/>
            </p:nvPicPr>
            <p:blipFill>
              <a:blip r:embed="rId15"/>
              <a:stretch>
                <a:fillRect/>
              </a:stretch>
            </p:blipFill>
            <p:spPr>
              <a:xfrm>
                <a:off x="9975744" y="3200004"/>
                <a:ext cx="99864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8" name="Ink 47">
                <a:extLst>
                  <a:ext uri="{FF2B5EF4-FFF2-40B4-BE49-F238E27FC236}">
                    <a16:creationId xmlns:a16="http://schemas.microsoft.com/office/drawing/2014/main" id="{FA523600-3DB3-AC8C-B5EE-219CBCF6B1E8}"/>
                  </a:ext>
                </a:extLst>
              </p14:cNvPr>
              <p14:cNvContentPartPr/>
              <p14:nvPr/>
            </p14:nvContentPartPr>
            <p14:xfrm>
              <a:off x="8896824" y="3703432"/>
              <a:ext cx="630360" cy="360"/>
            </p14:xfrm>
          </p:contentPart>
        </mc:Choice>
        <mc:Fallback xmlns="">
          <p:pic>
            <p:nvPicPr>
              <p:cNvPr id="48" name="Ink 47">
                <a:extLst>
                  <a:ext uri="{FF2B5EF4-FFF2-40B4-BE49-F238E27FC236}">
                    <a16:creationId xmlns:a16="http://schemas.microsoft.com/office/drawing/2014/main" id="{FA523600-3DB3-AC8C-B5EE-219CBCF6B1E8}"/>
                  </a:ext>
                </a:extLst>
              </p:cNvPr>
              <p:cNvPicPr/>
              <p:nvPr/>
            </p:nvPicPr>
            <p:blipFill>
              <a:blip r:embed="rId17"/>
              <a:stretch>
                <a:fillRect/>
              </a:stretch>
            </p:blipFill>
            <p:spPr>
              <a:xfrm>
                <a:off x="8861184" y="3631432"/>
                <a:ext cx="70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9" name="Ink 48">
                <a:extLst>
                  <a:ext uri="{FF2B5EF4-FFF2-40B4-BE49-F238E27FC236}">
                    <a16:creationId xmlns:a16="http://schemas.microsoft.com/office/drawing/2014/main" id="{90DBCE34-76E2-0585-B865-E8740ECFB65A}"/>
                  </a:ext>
                </a:extLst>
              </p14:cNvPr>
              <p14:cNvContentPartPr/>
              <p14:nvPr/>
            </p14:nvContentPartPr>
            <p14:xfrm>
              <a:off x="8672904" y="4023504"/>
              <a:ext cx="1078200" cy="19080"/>
            </p14:xfrm>
          </p:contentPart>
        </mc:Choice>
        <mc:Fallback xmlns="">
          <p:pic>
            <p:nvPicPr>
              <p:cNvPr id="49" name="Ink 48">
                <a:extLst>
                  <a:ext uri="{FF2B5EF4-FFF2-40B4-BE49-F238E27FC236}">
                    <a16:creationId xmlns:a16="http://schemas.microsoft.com/office/drawing/2014/main" id="{90DBCE34-76E2-0585-B865-E8740ECFB65A}"/>
                  </a:ext>
                </a:extLst>
              </p:cNvPr>
              <p:cNvPicPr/>
              <p:nvPr/>
            </p:nvPicPr>
            <p:blipFill>
              <a:blip r:embed="rId19"/>
              <a:stretch>
                <a:fillRect/>
              </a:stretch>
            </p:blipFill>
            <p:spPr>
              <a:xfrm>
                <a:off x="8637264" y="3951504"/>
                <a:ext cx="114984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5" name="Ink 54">
                <a:extLst>
                  <a:ext uri="{FF2B5EF4-FFF2-40B4-BE49-F238E27FC236}">
                    <a16:creationId xmlns:a16="http://schemas.microsoft.com/office/drawing/2014/main" id="{146705BE-0B22-E622-7570-269B1675C972}"/>
                  </a:ext>
                </a:extLst>
              </p14:cNvPr>
              <p14:cNvContentPartPr/>
              <p14:nvPr/>
            </p14:nvContentPartPr>
            <p14:xfrm>
              <a:off x="3630024" y="5001264"/>
              <a:ext cx="1331640" cy="9720"/>
            </p14:xfrm>
          </p:contentPart>
        </mc:Choice>
        <mc:Fallback xmlns="">
          <p:pic>
            <p:nvPicPr>
              <p:cNvPr id="55" name="Ink 54">
                <a:extLst>
                  <a:ext uri="{FF2B5EF4-FFF2-40B4-BE49-F238E27FC236}">
                    <a16:creationId xmlns:a16="http://schemas.microsoft.com/office/drawing/2014/main" id="{146705BE-0B22-E622-7570-269B1675C972}"/>
                  </a:ext>
                </a:extLst>
              </p:cNvPr>
              <p:cNvPicPr/>
              <p:nvPr/>
            </p:nvPicPr>
            <p:blipFill>
              <a:blip r:embed="rId21"/>
              <a:stretch>
                <a:fillRect/>
              </a:stretch>
            </p:blipFill>
            <p:spPr>
              <a:xfrm>
                <a:off x="3540024" y="4821264"/>
                <a:ext cx="1511280" cy="369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6" name="Ink 55">
                <a:extLst>
                  <a:ext uri="{FF2B5EF4-FFF2-40B4-BE49-F238E27FC236}">
                    <a16:creationId xmlns:a16="http://schemas.microsoft.com/office/drawing/2014/main" id="{DA4BEDC4-ACF0-23B9-CB63-04D1D4ACC397}"/>
                  </a:ext>
                </a:extLst>
              </p14:cNvPr>
              <p14:cNvContentPartPr/>
              <p14:nvPr/>
            </p14:nvContentPartPr>
            <p14:xfrm>
              <a:off x="10734984" y="5037984"/>
              <a:ext cx="1352880" cy="37080"/>
            </p14:xfrm>
          </p:contentPart>
        </mc:Choice>
        <mc:Fallback xmlns="">
          <p:pic>
            <p:nvPicPr>
              <p:cNvPr id="56" name="Ink 55">
                <a:extLst>
                  <a:ext uri="{FF2B5EF4-FFF2-40B4-BE49-F238E27FC236}">
                    <a16:creationId xmlns:a16="http://schemas.microsoft.com/office/drawing/2014/main" id="{DA4BEDC4-ACF0-23B9-CB63-04D1D4ACC397}"/>
                  </a:ext>
                </a:extLst>
              </p:cNvPr>
              <p:cNvPicPr/>
              <p:nvPr/>
            </p:nvPicPr>
            <p:blipFill>
              <a:blip r:embed="rId23"/>
              <a:stretch>
                <a:fillRect/>
              </a:stretch>
            </p:blipFill>
            <p:spPr>
              <a:xfrm>
                <a:off x="10644984" y="4858344"/>
                <a:ext cx="1532520" cy="396720"/>
              </a:xfrm>
              <a:prstGeom prst="rect">
                <a:avLst/>
              </a:prstGeom>
            </p:spPr>
          </p:pic>
        </mc:Fallback>
      </mc:AlternateContent>
    </p:spTree>
    <p:extLst>
      <p:ext uri="{BB962C8B-B14F-4D97-AF65-F5344CB8AC3E}">
        <p14:creationId xmlns:p14="http://schemas.microsoft.com/office/powerpoint/2010/main" val="42313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4B751-17C2-BCC5-3B9A-074C4E2E0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0555C7-011A-FC98-D153-B82EBFE49E55}"/>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causal signals</a:t>
            </a:r>
          </a:p>
        </p:txBody>
      </p:sp>
      <p:pic>
        <p:nvPicPr>
          <p:cNvPr id="8" name="Picture 7">
            <a:extLst>
              <a:ext uri="{FF2B5EF4-FFF2-40B4-BE49-F238E27FC236}">
                <a16:creationId xmlns:a16="http://schemas.microsoft.com/office/drawing/2014/main" id="{CF708068-9A87-30B6-06FD-F5BFF97C187A}"/>
              </a:ext>
            </a:extLst>
          </p:cNvPr>
          <p:cNvPicPr>
            <a:picLocks noChangeAspect="1"/>
          </p:cNvPicPr>
          <p:nvPr/>
        </p:nvPicPr>
        <p:blipFill>
          <a:blip r:embed="rId2"/>
          <a:stretch>
            <a:fillRect/>
          </a:stretch>
        </p:blipFill>
        <p:spPr>
          <a:xfrm>
            <a:off x="0" y="610172"/>
            <a:ext cx="12060936" cy="5991796"/>
          </a:xfrm>
          <a:prstGeom prst="rect">
            <a:avLst/>
          </a:prstGeom>
        </p:spPr>
      </p:pic>
    </p:spTree>
    <p:extLst>
      <p:ext uri="{BB962C8B-B14F-4D97-AF65-F5344CB8AC3E}">
        <p14:creationId xmlns:p14="http://schemas.microsoft.com/office/powerpoint/2010/main" val="2256363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94EA9-DD59-3ADD-9CE8-265D8A82E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16BDE8-35A6-E95E-D355-AE3354F11C00}"/>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causal signals</a:t>
            </a:r>
          </a:p>
        </p:txBody>
      </p:sp>
      <p:pic>
        <p:nvPicPr>
          <p:cNvPr id="6" name="Picture 5">
            <a:extLst>
              <a:ext uri="{FF2B5EF4-FFF2-40B4-BE49-F238E27FC236}">
                <a16:creationId xmlns:a16="http://schemas.microsoft.com/office/drawing/2014/main" id="{F874BAD7-753B-86DE-5489-575602FAB987}"/>
              </a:ext>
            </a:extLst>
          </p:cNvPr>
          <p:cNvPicPr>
            <a:picLocks noChangeAspect="1"/>
          </p:cNvPicPr>
          <p:nvPr/>
        </p:nvPicPr>
        <p:blipFill>
          <a:blip r:embed="rId2">
            <a:extLst>
              <a:ext uri="{28A0092B-C50C-407E-A947-70E740481C1C}">
                <a14:useLocalDpi xmlns:a14="http://schemas.microsoft.com/office/drawing/2010/main" val="0"/>
              </a:ext>
            </a:extLst>
          </a:blip>
          <a:srcRect l="4733" t="10138" r="8909"/>
          <a:stretch>
            <a:fillRect/>
          </a:stretch>
        </p:blipFill>
        <p:spPr>
          <a:xfrm>
            <a:off x="1179576" y="1024127"/>
            <a:ext cx="9665208" cy="5747165"/>
          </a:xfrm>
          <a:prstGeom prst="rect">
            <a:avLst/>
          </a:prstGeom>
        </p:spPr>
      </p:pic>
    </p:spTree>
    <p:extLst>
      <p:ext uri="{BB962C8B-B14F-4D97-AF65-F5344CB8AC3E}">
        <p14:creationId xmlns:p14="http://schemas.microsoft.com/office/powerpoint/2010/main" val="975725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AD58B-4D0F-CA5B-AC3F-3CAD357B7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06448-CBED-288D-3092-5DE7EAFA7DB8}"/>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Anti-causal signals</a:t>
            </a:r>
          </a:p>
        </p:txBody>
      </p:sp>
      <p:pic>
        <p:nvPicPr>
          <p:cNvPr id="4" name="Picture 3">
            <a:extLst>
              <a:ext uri="{FF2B5EF4-FFF2-40B4-BE49-F238E27FC236}">
                <a16:creationId xmlns:a16="http://schemas.microsoft.com/office/drawing/2014/main" id="{322A5EFE-231D-7746-640D-FD3440144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3" y="704089"/>
            <a:ext cx="11975143" cy="6044184"/>
          </a:xfrm>
          <a:prstGeom prst="rect">
            <a:avLst/>
          </a:prstGeom>
        </p:spPr>
      </p:pic>
    </p:spTree>
    <p:extLst>
      <p:ext uri="{BB962C8B-B14F-4D97-AF65-F5344CB8AC3E}">
        <p14:creationId xmlns:p14="http://schemas.microsoft.com/office/powerpoint/2010/main" val="1177620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2D7FF-FF31-5007-8486-08D046F46B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35B9C-77B2-B0A8-6F8C-491C8996259A}"/>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77389B13-5D46-7CAD-DD33-1B8E666B2574}"/>
              </a:ext>
            </a:extLst>
          </p:cNvPr>
          <p:cNvSpPr>
            <a:spLocks noGrp="1"/>
          </p:cNvSpPr>
          <p:nvPr>
            <p:ph idx="1"/>
          </p:nvPr>
        </p:nvSpPr>
        <p:spPr>
          <a:xfrm>
            <a:off x="246888" y="832104"/>
            <a:ext cx="11713464" cy="5344859"/>
          </a:xfrm>
        </p:spPr>
        <p:txBody>
          <a:bodyPr/>
          <a:lstStyle/>
          <a:p>
            <a:r>
              <a:rPr lang="en-US" dirty="0"/>
              <a:t>A </a:t>
            </a:r>
            <a:r>
              <a:rPr lang="en-US" b="1" dirty="0"/>
              <a:t>signal</a:t>
            </a:r>
            <a:r>
              <a:rPr lang="en-US" dirty="0"/>
              <a:t> is anything that carries </a:t>
            </a:r>
            <a:r>
              <a:rPr lang="en-US" b="1" dirty="0"/>
              <a:t>information</a:t>
            </a:r>
            <a:r>
              <a:rPr lang="en-US" dirty="0"/>
              <a:t>; these signals change over time or space. </a:t>
            </a:r>
          </a:p>
          <a:p>
            <a:endParaRPr lang="en-US" dirty="0"/>
          </a:p>
        </p:txBody>
      </p:sp>
      <p:pic>
        <p:nvPicPr>
          <p:cNvPr id="5" name="Picture 4">
            <a:extLst>
              <a:ext uri="{FF2B5EF4-FFF2-40B4-BE49-F238E27FC236}">
                <a16:creationId xmlns:a16="http://schemas.microsoft.com/office/drawing/2014/main" id="{E5066D13-FA76-373F-8C4D-9BBD7A078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624" y="2461644"/>
            <a:ext cx="9277786" cy="4167755"/>
          </a:xfrm>
          <a:prstGeom prst="rect">
            <a:avLst/>
          </a:prstGeom>
        </p:spPr>
      </p:pic>
      <p:sp>
        <p:nvSpPr>
          <p:cNvPr id="8" name="TextBox 7">
            <a:extLst>
              <a:ext uri="{FF2B5EF4-FFF2-40B4-BE49-F238E27FC236}">
                <a16:creationId xmlns:a16="http://schemas.microsoft.com/office/drawing/2014/main" id="{C8D77718-CC6E-57E1-3B47-2DD27890AC5D}"/>
              </a:ext>
            </a:extLst>
          </p:cNvPr>
          <p:cNvSpPr txBox="1"/>
          <p:nvPr/>
        </p:nvSpPr>
        <p:spPr>
          <a:xfrm>
            <a:off x="2157984" y="1639876"/>
            <a:ext cx="8481060" cy="369332"/>
          </a:xfrm>
          <a:prstGeom prst="rect">
            <a:avLst/>
          </a:prstGeom>
          <a:noFill/>
        </p:spPr>
        <p:txBody>
          <a:bodyPr wrap="square">
            <a:spAutoFit/>
          </a:bodyPr>
          <a:lstStyle/>
          <a:p>
            <a:r>
              <a:rPr lang="en-US" dirty="0"/>
              <a:t>physical phenomenon: pressure, flow, temperature, acceleration, voltage</a:t>
            </a:r>
          </a:p>
        </p:txBody>
      </p:sp>
    </p:spTree>
    <p:extLst>
      <p:ext uri="{BB962C8B-B14F-4D97-AF65-F5344CB8AC3E}">
        <p14:creationId xmlns:p14="http://schemas.microsoft.com/office/powerpoint/2010/main" val="345745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F4AAC-6E14-37BB-1420-03320C2B9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105FA-91B9-088D-F321-EE6281A2E64B}"/>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Anti-causal signals</a:t>
            </a:r>
          </a:p>
        </p:txBody>
      </p:sp>
      <p:pic>
        <p:nvPicPr>
          <p:cNvPr id="5" name="Picture 4">
            <a:extLst>
              <a:ext uri="{FF2B5EF4-FFF2-40B4-BE49-F238E27FC236}">
                <a16:creationId xmlns:a16="http://schemas.microsoft.com/office/drawing/2014/main" id="{227AC491-B988-96D1-DC4D-AF3EAFBE94A5}"/>
              </a:ext>
            </a:extLst>
          </p:cNvPr>
          <p:cNvPicPr>
            <a:picLocks noChangeAspect="1"/>
          </p:cNvPicPr>
          <p:nvPr/>
        </p:nvPicPr>
        <p:blipFill>
          <a:blip r:embed="rId2">
            <a:extLst>
              <a:ext uri="{28A0092B-C50C-407E-A947-70E740481C1C}">
                <a14:useLocalDpi xmlns:a14="http://schemas.microsoft.com/office/drawing/2010/main" val="0"/>
              </a:ext>
            </a:extLst>
          </a:blip>
          <a:srcRect t="12147"/>
          <a:stretch>
            <a:fillRect/>
          </a:stretch>
        </p:blipFill>
        <p:spPr>
          <a:xfrm>
            <a:off x="91440" y="786384"/>
            <a:ext cx="11128248" cy="5998081"/>
          </a:xfrm>
          <a:prstGeom prst="rect">
            <a:avLst/>
          </a:prstGeom>
        </p:spPr>
      </p:pic>
    </p:spTree>
    <p:extLst>
      <p:ext uri="{BB962C8B-B14F-4D97-AF65-F5344CB8AC3E}">
        <p14:creationId xmlns:p14="http://schemas.microsoft.com/office/powerpoint/2010/main" val="590576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E8316-E66C-9613-A10E-472225692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D7DC57-2B88-F3B1-90CA-F369249668D8}"/>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Anti-causal signals</a:t>
            </a:r>
          </a:p>
        </p:txBody>
      </p:sp>
      <p:pic>
        <p:nvPicPr>
          <p:cNvPr id="5" name="Picture 4">
            <a:extLst>
              <a:ext uri="{FF2B5EF4-FFF2-40B4-BE49-F238E27FC236}">
                <a16:creationId xmlns:a16="http://schemas.microsoft.com/office/drawing/2014/main" id="{2B6FE597-4ABE-53F0-A1A3-15A6E52208E6}"/>
              </a:ext>
            </a:extLst>
          </p:cNvPr>
          <p:cNvPicPr>
            <a:picLocks noChangeAspect="1"/>
          </p:cNvPicPr>
          <p:nvPr/>
        </p:nvPicPr>
        <p:blipFill>
          <a:blip r:embed="rId2"/>
          <a:stretch>
            <a:fillRect/>
          </a:stretch>
        </p:blipFill>
        <p:spPr>
          <a:xfrm>
            <a:off x="545592" y="2071911"/>
            <a:ext cx="11456126" cy="3341370"/>
          </a:xfrm>
          <a:prstGeom prst="rect">
            <a:avLst/>
          </a:prstGeom>
        </p:spPr>
      </p:pic>
    </p:spTree>
    <p:extLst>
      <p:ext uri="{BB962C8B-B14F-4D97-AF65-F5344CB8AC3E}">
        <p14:creationId xmlns:p14="http://schemas.microsoft.com/office/powerpoint/2010/main" val="866177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1904B-0C2A-C0E6-1B13-5FD5121C4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2BAE52-E249-E784-04D4-DDD61AC6BE91}"/>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Spectra</a:t>
            </a:r>
          </a:p>
        </p:txBody>
      </p:sp>
      <p:sp>
        <p:nvSpPr>
          <p:cNvPr id="7" name="TextBox 6">
            <a:extLst>
              <a:ext uri="{FF2B5EF4-FFF2-40B4-BE49-F238E27FC236}">
                <a16:creationId xmlns:a16="http://schemas.microsoft.com/office/drawing/2014/main" id="{B4A1029B-FAE3-7DCA-6337-A9FC25A4E2CD}"/>
              </a:ext>
            </a:extLst>
          </p:cNvPr>
          <p:cNvSpPr txBox="1"/>
          <p:nvPr/>
        </p:nvSpPr>
        <p:spPr>
          <a:xfrm>
            <a:off x="0" y="994124"/>
            <a:ext cx="12015216" cy="3970318"/>
          </a:xfrm>
          <a:prstGeom prst="rect">
            <a:avLst/>
          </a:prstGeom>
          <a:noFill/>
        </p:spPr>
        <p:txBody>
          <a:bodyPr wrap="square">
            <a:spAutoFit/>
          </a:bodyPr>
          <a:lstStyle/>
          <a:p>
            <a:r>
              <a:rPr lang="en-US" sz="2800" b="1" dirty="0">
                <a:solidFill>
                  <a:srgbClr val="00B0F0"/>
                </a:solidFill>
              </a:rPr>
              <a:t>The Fourier spectrum </a:t>
            </a:r>
            <a:r>
              <a:rPr lang="en-US" sz="2800" dirty="0"/>
              <a:t>is a plot showing the </a:t>
            </a:r>
            <a:r>
              <a:rPr lang="en-US" sz="2800" b="1" dirty="0"/>
              <a:t>amplitude</a:t>
            </a:r>
            <a:r>
              <a:rPr lang="en-US" sz="2800" dirty="0"/>
              <a:t> and </a:t>
            </a:r>
            <a:r>
              <a:rPr lang="en-US" sz="2800" b="1" dirty="0"/>
              <a:t>phase</a:t>
            </a:r>
            <a:r>
              <a:rPr lang="en-US" sz="2800" dirty="0"/>
              <a:t> of each </a:t>
            </a:r>
            <a:r>
              <a:rPr lang="en-US" sz="2800" b="1" dirty="0"/>
              <a:t>harmonic</a:t>
            </a:r>
            <a:r>
              <a:rPr lang="en-US" sz="2800" dirty="0"/>
              <a:t> (frequency component) in a Fourier series.</a:t>
            </a:r>
          </a:p>
          <a:p>
            <a:r>
              <a:rPr lang="en-US" sz="2800" dirty="0"/>
              <a:t> It tells us: </a:t>
            </a:r>
          </a:p>
          <a:p>
            <a:endParaRPr lang="en-US" sz="2800" dirty="0"/>
          </a:p>
          <a:p>
            <a:r>
              <a:rPr lang="en-US" sz="2800" dirty="0"/>
              <a:t>• Which </a:t>
            </a:r>
            <a:r>
              <a:rPr lang="en-US" sz="2800" b="1" dirty="0"/>
              <a:t>frequencies</a:t>
            </a:r>
            <a:r>
              <a:rPr lang="en-US" sz="2800" dirty="0"/>
              <a:t> are present in the signal?</a:t>
            </a:r>
          </a:p>
          <a:p>
            <a:endParaRPr lang="en-US" sz="2800" dirty="0"/>
          </a:p>
          <a:p>
            <a:r>
              <a:rPr lang="en-US" sz="2800" dirty="0"/>
              <a:t>• How </a:t>
            </a:r>
            <a:r>
              <a:rPr lang="en-US" sz="2800" b="1" dirty="0"/>
              <a:t>strong</a:t>
            </a:r>
            <a:r>
              <a:rPr lang="en-US" sz="2800" dirty="0"/>
              <a:t> each frequency is (amplitude).</a:t>
            </a:r>
          </a:p>
          <a:p>
            <a:endParaRPr lang="en-US" sz="2800" dirty="0"/>
          </a:p>
          <a:p>
            <a:r>
              <a:rPr lang="en-US" sz="2800" dirty="0"/>
              <a:t>• What is the </a:t>
            </a:r>
            <a:r>
              <a:rPr lang="en-US" sz="2800" b="1" dirty="0"/>
              <a:t>phase</a:t>
            </a:r>
            <a:r>
              <a:rPr lang="en-US" sz="2800" dirty="0"/>
              <a:t> </a:t>
            </a:r>
            <a:r>
              <a:rPr lang="en-US" sz="2800" b="1" dirty="0"/>
              <a:t>shift</a:t>
            </a:r>
            <a:r>
              <a:rPr lang="en-US" sz="2800" dirty="0"/>
              <a:t> of each component (if complex form is used) .</a:t>
            </a:r>
          </a:p>
        </p:txBody>
      </p:sp>
      <p:pic>
        <p:nvPicPr>
          <p:cNvPr id="9" name="Picture 8">
            <a:extLst>
              <a:ext uri="{FF2B5EF4-FFF2-40B4-BE49-F238E27FC236}">
                <a16:creationId xmlns:a16="http://schemas.microsoft.com/office/drawing/2014/main" id="{833F0B07-1701-2A94-B5AB-8A1FD49D6669}"/>
              </a:ext>
            </a:extLst>
          </p:cNvPr>
          <p:cNvPicPr>
            <a:picLocks noChangeAspect="1"/>
          </p:cNvPicPr>
          <p:nvPr/>
        </p:nvPicPr>
        <p:blipFill>
          <a:blip r:embed="rId2"/>
          <a:stretch>
            <a:fillRect/>
          </a:stretch>
        </p:blipFill>
        <p:spPr>
          <a:xfrm>
            <a:off x="509587" y="1552575"/>
            <a:ext cx="11172825" cy="3752850"/>
          </a:xfrm>
          <a:prstGeom prst="rect">
            <a:avLst/>
          </a:prstGeom>
        </p:spPr>
      </p:pic>
    </p:spTree>
    <p:extLst>
      <p:ext uri="{BB962C8B-B14F-4D97-AF65-F5344CB8AC3E}">
        <p14:creationId xmlns:p14="http://schemas.microsoft.com/office/powerpoint/2010/main" val="1241752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BEAC6-6099-135D-E3A7-BDC97A720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5B21B5-6416-A99C-B42C-2AA85ED41400}"/>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Spectra</a:t>
            </a:r>
          </a:p>
        </p:txBody>
      </p:sp>
      <p:pic>
        <p:nvPicPr>
          <p:cNvPr id="9" name="Picture 8">
            <a:extLst>
              <a:ext uri="{FF2B5EF4-FFF2-40B4-BE49-F238E27FC236}">
                <a16:creationId xmlns:a16="http://schemas.microsoft.com/office/drawing/2014/main" id="{CA2981D9-B7BD-8816-F606-54F6475D6804}"/>
              </a:ext>
            </a:extLst>
          </p:cNvPr>
          <p:cNvPicPr>
            <a:picLocks noChangeAspect="1"/>
          </p:cNvPicPr>
          <p:nvPr/>
        </p:nvPicPr>
        <p:blipFill>
          <a:blip r:embed="rId2"/>
          <a:stretch>
            <a:fillRect/>
          </a:stretch>
        </p:blipFill>
        <p:spPr>
          <a:xfrm>
            <a:off x="104076" y="1003934"/>
            <a:ext cx="11983847" cy="5159122"/>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E06347C-6DB7-BDE3-45C4-ACBB64737F2A}"/>
                  </a:ext>
                </a:extLst>
              </p14:cNvPr>
              <p14:cNvContentPartPr/>
              <p14:nvPr/>
            </p14:nvContentPartPr>
            <p14:xfrm>
              <a:off x="1691640" y="1380744"/>
              <a:ext cx="2505960" cy="360"/>
            </p14:xfrm>
          </p:contentPart>
        </mc:Choice>
        <mc:Fallback xmlns="">
          <p:pic>
            <p:nvPicPr>
              <p:cNvPr id="3" name="Ink 2">
                <a:extLst>
                  <a:ext uri="{FF2B5EF4-FFF2-40B4-BE49-F238E27FC236}">
                    <a16:creationId xmlns:a16="http://schemas.microsoft.com/office/drawing/2014/main" id="{FE06347C-6DB7-BDE3-45C4-ACBB64737F2A}"/>
                  </a:ext>
                </a:extLst>
              </p:cNvPr>
              <p:cNvPicPr/>
              <p:nvPr/>
            </p:nvPicPr>
            <p:blipFill>
              <a:blip r:embed="rId4"/>
              <a:stretch>
                <a:fillRect/>
              </a:stretch>
            </p:blipFill>
            <p:spPr>
              <a:xfrm>
                <a:off x="1601640" y="1200744"/>
                <a:ext cx="26856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020D31A-5166-EBF5-D7FD-1A8A358109D5}"/>
                  </a:ext>
                </a:extLst>
              </p14:cNvPr>
              <p14:cNvContentPartPr/>
              <p14:nvPr/>
            </p14:nvContentPartPr>
            <p14:xfrm>
              <a:off x="6876000" y="1388304"/>
              <a:ext cx="2934720" cy="77040"/>
            </p14:xfrm>
          </p:contentPart>
        </mc:Choice>
        <mc:Fallback xmlns="">
          <p:pic>
            <p:nvPicPr>
              <p:cNvPr id="4" name="Ink 3">
                <a:extLst>
                  <a:ext uri="{FF2B5EF4-FFF2-40B4-BE49-F238E27FC236}">
                    <a16:creationId xmlns:a16="http://schemas.microsoft.com/office/drawing/2014/main" id="{4020D31A-5166-EBF5-D7FD-1A8A358109D5}"/>
                  </a:ext>
                </a:extLst>
              </p:cNvPr>
              <p:cNvPicPr/>
              <p:nvPr/>
            </p:nvPicPr>
            <p:blipFill>
              <a:blip r:embed="rId6"/>
              <a:stretch>
                <a:fillRect/>
              </a:stretch>
            </p:blipFill>
            <p:spPr>
              <a:xfrm>
                <a:off x="6786000" y="1208304"/>
                <a:ext cx="3114360" cy="436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BB10D41-3C58-32B8-EC03-75FFF7B82617}"/>
                  </a:ext>
                </a:extLst>
              </p14:cNvPr>
              <p14:cNvContentPartPr/>
              <p14:nvPr/>
            </p14:nvContentPartPr>
            <p14:xfrm>
              <a:off x="676440" y="4169664"/>
              <a:ext cx="1252080" cy="360"/>
            </p14:xfrm>
          </p:contentPart>
        </mc:Choice>
        <mc:Fallback xmlns="">
          <p:pic>
            <p:nvPicPr>
              <p:cNvPr id="5" name="Ink 4">
                <a:extLst>
                  <a:ext uri="{FF2B5EF4-FFF2-40B4-BE49-F238E27FC236}">
                    <a16:creationId xmlns:a16="http://schemas.microsoft.com/office/drawing/2014/main" id="{0BB10D41-3C58-32B8-EC03-75FFF7B82617}"/>
                  </a:ext>
                </a:extLst>
              </p:cNvPr>
              <p:cNvPicPr/>
              <p:nvPr/>
            </p:nvPicPr>
            <p:blipFill>
              <a:blip r:embed="rId8"/>
              <a:stretch>
                <a:fillRect/>
              </a:stretch>
            </p:blipFill>
            <p:spPr>
              <a:xfrm>
                <a:off x="586800" y="3989664"/>
                <a:ext cx="14317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C2CE94F5-4B47-5B8F-8AD5-252F184AB031}"/>
                  </a:ext>
                </a:extLst>
              </p14:cNvPr>
              <p14:cNvContentPartPr/>
              <p14:nvPr/>
            </p14:nvContentPartPr>
            <p14:xfrm>
              <a:off x="749520" y="5303664"/>
              <a:ext cx="676080" cy="360"/>
            </p14:xfrm>
          </p:contentPart>
        </mc:Choice>
        <mc:Fallback xmlns="">
          <p:pic>
            <p:nvPicPr>
              <p:cNvPr id="6" name="Ink 5">
                <a:extLst>
                  <a:ext uri="{FF2B5EF4-FFF2-40B4-BE49-F238E27FC236}">
                    <a16:creationId xmlns:a16="http://schemas.microsoft.com/office/drawing/2014/main" id="{C2CE94F5-4B47-5B8F-8AD5-252F184AB031}"/>
                  </a:ext>
                </a:extLst>
              </p:cNvPr>
              <p:cNvPicPr/>
              <p:nvPr/>
            </p:nvPicPr>
            <p:blipFill>
              <a:blip r:embed="rId10"/>
              <a:stretch>
                <a:fillRect/>
              </a:stretch>
            </p:blipFill>
            <p:spPr>
              <a:xfrm>
                <a:off x="659520" y="5123664"/>
                <a:ext cx="8557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25ECBD58-E958-18D5-E250-891432696627}"/>
                  </a:ext>
                </a:extLst>
              </p14:cNvPr>
              <p14:cNvContentPartPr/>
              <p14:nvPr/>
            </p14:nvContentPartPr>
            <p14:xfrm>
              <a:off x="6464520" y="4197024"/>
              <a:ext cx="3237480" cy="360"/>
            </p14:xfrm>
          </p:contentPart>
        </mc:Choice>
        <mc:Fallback xmlns="">
          <p:pic>
            <p:nvPicPr>
              <p:cNvPr id="11" name="Ink 10">
                <a:extLst>
                  <a:ext uri="{FF2B5EF4-FFF2-40B4-BE49-F238E27FC236}">
                    <a16:creationId xmlns:a16="http://schemas.microsoft.com/office/drawing/2014/main" id="{25ECBD58-E958-18D5-E250-891432696627}"/>
                  </a:ext>
                </a:extLst>
              </p:cNvPr>
              <p:cNvPicPr/>
              <p:nvPr/>
            </p:nvPicPr>
            <p:blipFill>
              <a:blip r:embed="rId12"/>
              <a:stretch>
                <a:fillRect/>
              </a:stretch>
            </p:blipFill>
            <p:spPr>
              <a:xfrm>
                <a:off x="6374880" y="4017024"/>
                <a:ext cx="34171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601F6129-4853-0F71-A23F-29E80C2E4478}"/>
                  </a:ext>
                </a:extLst>
              </p14:cNvPr>
              <p14:cNvContentPartPr/>
              <p14:nvPr/>
            </p14:nvContentPartPr>
            <p14:xfrm>
              <a:off x="6491880" y="5303664"/>
              <a:ext cx="1372320" cy="360"/>
            </p14:xfrm>
          </p:contentPart>
        </mc:Choice>
        <mc:Fallback xmlns="">
          <p:pic>
            <p:nvPicPr>
              <p:cNvPr id="13" name="Ink 12">
                <a:extLst>
                  <a:ext uri="{FF2B5EF4-FFF2-40B4-BE49-F238E27FC236}">
                    <a16:creationId xmlns:a16="http://schemas.microsoft.com/office/drawing/2014/main" id="{601F6129-4853-0F71-A23F-29E80C2E4478}"/>
                  </a:ext>
                </a:extLst>
              </p:cNvPr>
              <p:cNvPicPr/>
              <p:nvPr/>
            </p:nvPicPr>
            <p:blipFill>
              <a:blip r:embed="rId14"/>
              <a:stretch>
                <a:fillRect/>
              </a:stretch>
            </p:blipFill>
            <p:spPr>
              <a:xfrm>
                <a:off x="6401880" y="5123664"/>
                <a:ext cx="1551960" cy="360000"/>
              </a:xfrm>
              <a:prstGeom prst="rect">
                <a:avLst/>
              </a:prstGeom>
            </p:spPr>
          </p:pic>
        </mc:Fallback>
      </mc:AlternateContent>
    </p:spTree>
    <p:extLst>
      <p:ext uri="{BB962C8B-B14F-4D97-AF65-F5344CB8AC3E}">
        <p14:creationId xmlns:p14="http://schemas.microsoft.com/office/powerpoint/2010/main" val="247187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0E9B9-494B-C534-EB78-889809490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650932-8492-6BF4-E053-0C5D7BF6CF88}"/>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Spectra</a:t>
            </a:r>
          </a:p>
        </p:txBody>
      </p:sp>
      <p:pic>
        <p:nvPicPr>
          <p:cNvPr id="8" name="Picture 7">
            <a:extLst>
              <a:ext uri="{FF2B5EF4-FFF2-40B4-BE49-F238E27FC236}">
                <a16:creationId xmlns:a16="http://schemas.microsoft.com/office/drawing/2014/main" id="{6D3D7B5C-E9FA-F923-EEB5-7C17EF9FD898}"/>
              </a:ext>
            </a:extLst>
          </p:cNvPr>
          <p:cNvPicPr>
            <a:picLocks noChangeAspect="1"/>
          </p:cNvPicPr>
          <p:nvPr/>
        </p:nvPicPr>
        <p:blipFill>
          <a:blip r:embed="rId2"/>
          <a:stretch>
            <a:fillRect/>
          </a:stretch>
        </p:blipFill>
        <p:spPr>
          <a:xfrm>
            <a:off x="123824" y="614363"/>
            <a:ext cx="11972925" cy="6243638"/>
          </a:xfrm>
          <a:prstGeom prst="rect">
            <a:avLst/>
          </a:prstGeom>
        </p:spPr>
      </p:pic>
    </p:spTree>
    <p:extLst>
      <p:ext uri="{BB962C8B-B14F-4D97-AF65-F5344CB8AC3E}">
        <p14:creationId xmlns:p14="http://schemas.microsoft.com/office/powerpoint/2010/main" val="1277971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10425-D778-3F3F-4942-F42BCFFEE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CB068-5267-A5A1-3244-9F4718ECD387}"/>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Spectra</a:t>
            </a:r>
          </a:p>
        </p:txBody>
      </p:sp>
      <p:pic>
        <p:nvPicPr>
          <p:cNvPr id="11" name="Picture 10">
            <a:extLst>
              <a:ext uri="{FF2B5EF4-FFF2-40B4-BE49-F238E27FC236}">
                <a16:creationId xmlns:a16="http://schemas.microsoft.com/office/drawing/2014/main" id="{9C7B98FA-D015-6DA1-C332-C791585E6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226" y="3662166"/>
            <a:ext cx="7223774" cy="3195834"/>
          </a:xfrm>
          <a:prstGeom prst="rect">
            <a:avLst/>
          </a:prstGeom>
        </p:spPr>
      </p:pic>
      <p:pic>
        <p:nvPicPr>
          <p:cNvPr id="13" name="Picture 12">
            <a:extLst>
              <a:ext uri="{FF2B5EF4-FFF2-40B4-BE49-F238E27FC236}">
                <a16:creationId xmlns:a16="http://schemas.microsoft.com/office/drawing/2014/main" id="{859895F1-E76F-3A18-9A12-9746D1C17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385"/>
            <a:ext cx="7223774" cy="3195834"/>
          </a:xfrm>
          <a:prstGeom prst="rect">
            <a:avLst/>
          </a:prstGeom>
        </p:spPr>
      </p:pic>
    </p:spTree>
    <p:extLst>
      <p:ext uri="{BB962C8B-B14F-4D97-AF65-F5344CB8AC3E}">
        <p14:creationId xmlns:p14="http://schemas.microsoft.com/office/powerpoint/2010/main" val="3355140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036F4-9926-3479-2AFF-AEABD8BC6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5B1A6C-AACC-616E-C437-ED140412CCB0}"/>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CABAC5D2-7292-1AA6-8ABB-8BEBC725DF13}"/>
              </a:ext>
            </a:extLst>
          </p:cNvPr>
          <p:cNvSpPr>
            <a:spLocks noGrp="1"/>
          </p:cNvSpPr>
          <p:nvPr>
            <p:ph idx="1"/>
          </p:nvPr>
        </p:nvSpPr>
        <p:spPr>
          <a:xfrm>
            <a:off x="246888" y="832104"/>
            <a:ext cx="11713464" cy="5344859"/>
          </a:xfrm>
        </p:spPr>
        <p:txBody>
          <a:bodyPr/>
          <a:lstStyle/>
          <a:p>
            <a:r>
              <a:rPr lang="en-US" dirty="0"/>
              <a:t>A </a:t>
            </a:r>
            <a:r>
              <a:rPr lang="en-US" b="1" dirty="0"/>
              <a:t>signal</a:t>
            </a:r>
            <a:r>
              <a:rPr lang="en-US" dirty="0"/>
              <a:t> is anything that carries </a:t>
            </a:r>
            <a:r>
              <a:rPr lang="en-US" b="1" dirty="0"/>
              <a:t>information</a:t>
            </a:r>
            <a:r>
              <a:rPr lang="en-US" dirty="0"/>
              <a:t>; these signals change over time or space. </a:t>
            </a:r>
          </a:p>
          <a:p>
            <a:endParaRPr lang="en-US" dirty="0"/>
          </a:p>
        </p:txBody>
      </p:sp>
      <p:pic>
        <p:nvPicPr>
          <p:cNvPr id="6" name="Picture 5">
            <a:extLst>
              <a:ext uri="{FF2B5EF4-FFF2-40B4-BE49-F238E27FC236}">
                <a16:creationId xmlns:a16="http://schemas.microsoft.com/office/drawing/2014/main" id="{60755625-E163-85EF-80C8-95AB6DD2A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918" y="1787652"/>
            <a:ext cx="7098602" cy="4914900"/>
          </a:xfrm>
          <a:prstGeom prst="rect">
            <a:avLst/>
          </a:prstGeom>
        </p:spPr>
      </p:pic>
    </p:spTree>
    <p:extLst>
      <p:ext uri="{BB962C8B-B14F-4D97-AF65-F5344CB8AC3E}">
        <p14:creationId xmlns:p14="http://schemas.microsoft.com/office/powerpoint/2010/main" val="390154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73850-20B0-4698-7051-5564D3693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4DD4A-2737-EDAD-325A-D61F28FA7629}"/>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1DD6E0B3-5410-A198-736B-CE730769CDF4}"/>
              </a:ext>
            </a:extLst>
          </p:cNvPr>
          <p:cNvSpPr>
            <a:spLocks noGrp="1"/>
          </p:cNvSpPr>
          <p:nvPr>
            <p:ph idx="1"/>
          </p:nvPr>
        </p:nvSpPr>
        <p:spPr>
          <a:xfrm>
            <a:off x="246888" y="832104"/>
            <a:ext cx="11713464" cy="5344859"/>
          </a:xfrm>
        </p:spPr>
        <p:txBody>
          <a:bodyPr/>
          <a:lstStyle/>
          <a:p>
            <a:r>
              <a:rPr lang="en-US" dirty="0"/>
              <a:t>A </a:t>
            </a:r>
            <a:r>
              <a:rPr lang="en-US" b="1" dirty="0"/>
              <a:t>signal</a:t>
            </a:r>
            <a:r>
              <a:rPr lang="en-US" dirty="0"/>
              <a:t> is anything that carries </a:t>
            </a:r>
            <a:r>
              <a:rPr lang="en-US" b="1" dirty="0"/>
              <a:t>information</a:t>
            </a:r>
            <a:r>
              <a:rPr lang="en-US" dirty="0"/>
              <a:t>; these signals change over time or space. </a:t>
            </a:r>
          </a:p>
          <a:p>
            <a:endParaRPr lang="en-US" dirty="0"/>
          </a:p>
        </p:txBody>
      </p:sp>
      <p:pic>
        <p:nvPicPr>
          <p:cNvPr id="7" name="Picture 6">
            <a:extLst>
              <a:ext uri="{FF2B5EF4-FFF2-40B4-BE49-F238E27FC236}">
                <a16:creationId xmlns:a16="http://schemas.microsoft.com/office/drawing/2014/main" id="{DEB95CEB-6980-CECD-B39D-CE016237928B}"/>
              </a:ext>
            </a:extLst>
          </p:cNvPr>
          <p:cNvPicPr>
            <a:picLocks noChangeAspect="1"/>
          </p:cNvPicPr>
          <p:nvPr/>
        </p:nvPicPr>
        <p:blipFill>
          <a:blip r:embed="rId2">
            <a:extLst>
              <a:ext uri="{28A0092B-C50C-407E-A947-70E740481C1C}">
                <a14:useLocalDpi xmlns:a14="http://schemas.microsoft.com/office/drawing/2010/main" val="0"/>
              </a:ext>
            </a:extLst>
          </a:blip>
          <a:srcRect l="5666" t="7156" r="9004" b="3220"/>
          <a:stretch>
            <a:fillRect/>
          </a:stretch>
        </p:blipFill>
        <p:spPr>
          <a:xfrm>
            <a:off x="2020824" y="1293893"/>
            <a:ext cx="8723376" cy="4581144"/>
          </a:xfrm>
          <a:prstGeom prst="rect">
            <a:avLst/>
          </a:prstGeom>
        </p:spPr>
      </p:pic>
      <p:sp>
        <p:nvSpPr>
          <p:cNvPr id="8" name="TextBox 7">
            <a:extLst>
              <a:ext uri="{FF2B5EF4-FFF2-40B4-BE49-F238E27FC236}">
                <a16:creationId xmlns:a16="http://schemas.microsoft.com/office/drawing/2014/main" id="{2369E7AB-DBEA-F6B3-9EFB-3B475BB4DEA8}"/>
              </a:ext>
            </a:extLst>
          </p:cNvPr>
          <p:cNvSpPr txBox="1"/>
          <p:nvPr/>
        </p:nvSpPr>
        <p:spPr>
          <a:xfrm>
            <a:off x="2711196" y="5992421"/>
            <a:ext cx="8033004" cy="369332"/>
          </a:xfrm>
          <a:prstGeom prst="rect">
            <a:avLst/>
          </a:prstGeom>
          <a:noFill/>
        </p:spPr>
        <p:txBody>
          <a:bodyPr wrap="square">
            <a:spAutoFit/>
          </a:bodyPr>
          <a:lstStyle/>
          <a:p>
            <a:r>
              <a:rPr lang="en-US" dirty="0"/>
              <a:t>Sound signal (pressure vs. time)</a:t>
            </a:r>
          </a:p>
        </p:txBody>
      </p:sp>
    </p:spTree>
    <p:extLst>
      <p:ext uri="{BB962C8B-B14F-4D97-AF65-F5344CB8AC3E}">
        <p14:creationId xmlns:p14="http://schemas.microsoft.com/office/powerpoint/2010/main" val="3470665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F729F-8401-CBB3-30FD-4545D44E1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A7778-718A-0FAB-1A9D-94D83FF7063C}"/>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DD361862-31EE-80B3-D8D8-151D091D29A4}"/>
              </a:ext>
            </a:extLst>
          </p:cNvPr>
          <p:cNvSpPr>
            <a:spLocks noGrp="1"/>
          </p:cNvSpPr>
          <p:nvPr>
            <p:ph idx="1"/>
          </p:nvPr>
        </p:nvSpPr>
        <p:spPr>
          <a:xfrm>
            <a:off x="246888" y="832104"/>
            <a:ext cx="11713464" cy="5344859"/>
          </a:xfrm>
        </p:spPr>
        <p:txBody>
          <a:bodyPr/>
          <a:lstStyle/>
          <a:p>
            <a:r>
              <a:rPr lang="en-US" dirty="0"/>
              <a:t>A </a:t>
            </a:r>
            <a:r>
              <a:rPr lang="en-US" b="1" dirty="0"/>
              <a:t>signal</a:t>
            </a:r>
            <a:r>
              <a:rPr lang="en-US" dirty="0"/>
              <a:t> is anything that carries </a:t>
            </a:r>
            <a:r>
              <a:rPr lang="en-US" b="1" dirty="0"/>
              <a:t>information</a:t>
            </a:r>
            <a:r>
              <a:rPr lang="en-US" dirty="0"/>
              <a:t>; these signals change over time or space. </a:t>
            </a:r>
          </a:p>
          <a:p>
            <a:endParaRPr lang="en-US" dirty="0"/>
          </a:p>
        </p:txBody>
      </p:sp>
      <p:pic>
        <p:nvPicPr>
          <p:cNvPr id="8" name="Picture 7">
            <a:extLst>
              <a:ext uri="{FF2B5EF4-FFF2-40B4-BE49-F238E27FC236}">
                <a16:creationId xmlns:a16="http://schemas.microsoft.com/office/drawing/2014/main" id="{0333D0CE-F8C1-4FA7-22A1-966CB795D2DC}"/>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81849" y="1924430"/>
            <a:ext cx="9567866" cy="3827146"/>
          </a:xfrm>
          <a:prstGeom prst="rect">
            <a:avLst/>
          </a:prstGeom>
        </p:spPr>
      </p:pic>
      <p:sp>
        <p:nvSpPr>
          <p:cNvPr id="10" name="TextBox 9">
            <a:extLst>
              <a:ext uri="{FF2B5EF4-FFF2-40B4-BE49-F238E27FC236}">
                <a16:creationId xmlns:a16="http://schemas.microsoft.com/office/drawing/2014/main" id="{7D36C961-0C15-6E1F-D38D-F1057B9AF2AF}"/>
              </a:ext>
            </a:extLst>
          </p:cNvPr>
          <p:cNvSpPr txBox="1"/>
          <p:nvPr/>
        </p:nvSpPr>
        <p:spPr>
          <a:xfrm>
            <a:off x="4430268" y="6294016"/>
            <a:ext cx="3241548" cy="369332"/>
          </a:xfrm>
          <a:prstGeom prst="rect">
            <a:avLst/>
          </a:prstGeom>
          <a:noFill/>
        </p:spPr>
        <p:txBody>
          <a:bodyPr wrap="square">
            <a:spAutoFit/>
          </a:bodyPr>
          <a:lstStyle/>
          <a:p>
            <a:r>
              <a:rPr lang="en-US" b="1" dirty="0"/>
              <a:t>Voltage electrical signal vs. time</a:t>
            </a:r>
          </a:p>
        </p:txBody>
      </p:sp>
    </p:spTree>
    <p:extLst>
      <p:ext uri="{BB962C8B-B14F-4D97-AF65-F5344CB8AC3E}">
        <p14:creationId xmlns:p14="http://schemas.microsoft.com/office/powerpoint/2010/main" val="3227465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CD3FB-0C7A-3CEB-5482-CBCA0DA102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6C5DE8-B9A8-93B0-082C-123C403C6869}"/>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EA5A8B40-79A7-0EE1-8364-8A581562F808}"/>
              </a:ext>
            </a:extLst>
          </p:cNvPr>
          <p:cNvSpPr>
            <a:spLocks noGrp="1"/>
          </p:cNvSpPr>
          <p:nvPr>
            <p:ph idx="1"/>
          </p:nvPr>
        </p:nvSpPr>
        <p:spPr>
          <a:xfrm>
            <a:off x="246888" y="832104"/>
            <a:ext cx="11713464" cy="5344859"/>
          </a:xfrm>
        </p:spPr>
        <p:txBody>
          <a:bodyPr/>
          <a:lstStyle/>
          <a:p>
            <a:r>
              <a:rPr lang="en-US" dirty="0"/>
              <a:t>A </a:t>
            </a:r>
            <a:r>
              <a:rPr lang="en-US" b="1" dirty="0"/>
              <a:t>signal</a:t>
            </a:r>
            <a:r>
              <a:rPr lang="en-US" dirty="0"/>
              <a:t> is anything that carries </a:t>
            </a:r>
            <a:r>
              <a:rPr lang="en-US" b="1" dirty="0"/>
              <a:t>information</a:t>
            </a:r>
            <a:r>
              <a:rPr lang="en-US" dirty="0"/>
              <a:t>; these signals change over time or space. </a:t>
            </a:r>
          </a:p>
          <a:p>
            <a:endParaRPr lang="en-US" dirty="0"/>
          </a:p>
        </p:txBody>
      </p:sp>
      <p:sp>
        <p:nvSpPr>
          <p:cNvPr id="7" name="TextBox 6">
            <a:extLst>
              <a:ext uri="{FF2B5EF4-FFF2-40B4-BE49-F238E27FC236}">
                <a16:creationId xmlns:a16="http://schemas.microsoft.com/office/drawing/2014/main" id="{29C253BA-B906-8A07-AF2E-DAB601EA316D}"/>
              </a:ext>
            </a:extLst>
          </p:cNvPr>
          <p:cNvSpPr txBox="1"/>
          <p:nvPr/>
        </p:nvSpPr>
        <p:spPr>
          <a:xfrm>
            <a:off x="3944493" y="6488668"/>
            <a:ext cx="6099048" cy="369332"/>
          </a:xfrm>
          <a:prstGeom prst="rect">
            <a:avLst/>
          </a:prstGeom>
          <a:noFill/>
        </p:spPr>
        <p:txBody>
          <a:bodyPr wrap="square">
            <a:spAutoFit/>
          </a:bodyPr>
          <a:lstStyle/>
          <a:p>
            <a:r>
              <a:rPr lang="en-US" dirty="0"/>
              <a:t>Pressure signal ( changes with depth in the oil reservoir)</a:t>
            </a:r>
          </a:p>
        </p:txBody>
      </p:sp>
      <p:sp>
        <p:nvSpPr>
          <p:cNvPr id="15" name="TextBox 14">
            <a:extLst>
              <a:ext uri="{FF2B5EF4-FFF2-40B4-BE49-F238E27FC236}">
                <a16:creationId xmlns:a16="http://schemas.microsoft.com/office/drawing/2014/main" id="{D4B54B66-1A63-966F-8C64-421CE1F0A6C9}"/>
              </a:ext>
            </a:extLst>
          </p:cNvPr>
          <p:cNvSpPr txBox="1"/>
          <p:nvPr/>
        </p:nvSpPr>
        <p:spPr>
          <a:xfrm>
            <a:off x="384048" y="1753248"/>
            <a:ext cx="11146536" cy="646331"/>
          </a:xfrm>
          <a:prstGeom prst="rect">
            <a:avLst/>
          </a:prstGeom>
          <a:noFill/>
        </p:spPr>
        <p:txBody>
          <a:bodyPr wrap="square">
            <a:spAutoFit/>
          </a:bodyPr>
          <a:lstStyle/>
          <a:p>
            <a:r>
              <a:rPr lang="en-US" dirty="0"/>
              <a:t>The density and arrangement of the fluids above, as well as their composition (gas, oil, or water). As you go deeper, fluids weigh more on what’s below, so the pressure generally increases. ( In the reservoir ).</a:t>
            </a:r>
          </a:p>
        </p:txBody>
      </p:sp>
      <p:pic>
        <p:nvPicPr>
          <p:cNvPr id="17" name="Picture 16">
            <a:extLst>
              <a:ext uri="{FF2B5EF4-FFF2-40B4-BE49-F238E27FC236}">
                <a16:creationId xmlns:a16="http://schemas.microsoft.com/office/drawing/2014/main" id="{C9AC9A29-5E52-1D3E-BB09-C47EA399D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902" y="2569606"/>
            <a:ext cx="6210682" cy="3909076"/>
          </a:xfrm>
          <a:prstGeom prst="rect">
            <a:avLst/>
          </a:prstGeom>
        </p:spPr>
      </p:pic>
    </p:spTree>
    <p:extLst>
      <p:ext uri="{BB962C8B-B14F-4D97-AF65-F5344CB8AC3E}">
        <p14:creationId xmlns:p14="http://schemas.microsoft.com/office/powerpoint/2010/main" val="841421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90069-DDFB-9C98-46A4-B7EE4DA335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57292-E4E4-6659-D485-C407BE4E836F}"/>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2227D7DF-DB38-FFA7-2B15-8A1CDA780339}"/>
              </a:ext>
            </a:extLst>
          </p:cNvPr>
          <p:cNvSpPr>
            <a:spLocks noGrp="1"/>
          </p:cNvSpPr>
          <p:nvPr>
            <p:ph idx="1"/>
          </p:nvPr>
        </p:nvSpPr>
        <p:spPr>
          <a:xfrm>
            <a:off x="246888" y="832104"/>
            <a:ext cx="11713464" cy="5344859"/>
          </a:xfrm>
        </p:spPr>
        <p:txBody>
          <a:bodyPr/>
          <a:lstStyle/>
          <a:p>
            <a:r>
              <a:rPr lang="en-US" b="1" dirty="0"/>
              <a:t>Fourier Transform </a:t>
            </a:r>
            <a:r>
              <a:rPr lang="en-US" dirty="0"/>
              <a:t>(FT) is a mathematical technique that transforms a </a:t>
            </a:r>
            <a:r>
              <a:rPr lang="en-US" b="1" dirty="0"/>
              <a:t>time-domain</a:t>
            </a:r>
            <a:r>
              <a:rPr lang="en-US" dirty="0"/>
              <a:t> </a:t>
            </a:r>
            <a:r>
              <a:rPr lang="en-US" b="1" dirty="0"/>
              <a:t>signal</a:t>
            </a:r>
            <a:r>
              <a:rPr lang="en-US" dirty="0"/>
              <a:t> into its </a:t>
            </a:r>
            <a:r>
              <a:rPr lang="en-US" b="1" dirty="0"/>
              <a:t>frequency-domain</a:t>
            </a:r>
            <a:r>
              <a:rPr lang="en-US" dirty="0"/>
              <a:t> representation.</a:t>
            </a:r>
          </a:p>
          <a:p>
            <a:endParaRPr lang="en-US" dirty="0"/>
          </a:p>
          <a:p>
            <a:endParaRPr lang="en-US" dirty="0"/>
          </a:p>
        </p:txBody>
      </p:sp>
      <p:pic>
        <p:nvPicPr>
          <p:cNvPr id="9" name="Picture 8">
            <a:extLst>
              <a:ext uri="{FF2B5EF4-FFF2-40B4-BE49-F238E27FC236}">
                <a16:creationId xmlns:a16="http://schemas.microsoft.com/office/drawing/2014/main" id="{42CDF104-B5C3-ACA9-1A58-D600A274B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45" y="3899162"/>
            <a:ext cx="5479127" cy="2876542"/>
          </a:xfrm>
          <a:prstGeom prst="rect">
            <a:avLst/>
          </a:prstGeom>
        </p:spPr>
      </p:pic>
      <p:pic>
        <p:nvPicPr>
          <p:cNvPr id="11" name="Picture 10">
            <a:extLst>
              <a:ext uri="{FF2B5EF4-FFF2-40B4-BE49-F238E27FC236}">
                <a16:creationId xmlns:a16="http://schemas.microsoft.com/office/drawing/2014/main" id="{B68EC806-0098-B3A3-685A-DBDB702DB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99162"/>
            <a:ext cx="5479127" cy="2876542"/>
          </a:xfrm>
          <a:prstGeom prst="rect">
            <a:avLst/>
          </a:prstGeom>
        </p:spPr>
      </p:pic>
      <p:sp>
        <p:nvSpPr>
          <p:cNvPr id="13" name="TextBox 12">
            <a:extLst>
              <a:ext uri="{FF2B5EF4-FFF2-40B4-BE49-F238E27FC236}">
                <a16:creationId xmlns:a16="http://schemas.microsoft.com/office/drawing/2014/main" id="{C5D885F3-A44C-FF0A-0E8B-8E13D10C85E1}"/>
              </a:ext>
            </a:extLst>
          </p:cNvPr>
          <p:cNvSpPr txBox="1"/>
          <p:nvPr/>
        </p:nvSpPr>
        <p:spPr>
          <a:xfrm>
            <a:off x="231648" y="3181367"/>
            <a:ext cx="4876800" cy="646331"/>
          </a:xfrm>
          <a:prstGeom prst="rect">
            <a:avLst/>
          </a:prstGeom>
          <a:noFill/>
        </p:spPr>
        <p:txBody>
          <a:bodyPr wrap="square">
            <a:spAutoFit/>
          </a:bodyPr>
          <a:lstStyle/>
          <a:p>
            <a:r>
              <a:rPr lang="en-US" b="1" dirty="0"/>
              <a:t>Time domain:</a:t>
            </a:r>
            <a:r>
              <a:rPr lang="en-US" dirty="0"/>
              <a:t> amplitude vs the independent variable (time or Space).</a:t>
            </a:r>
          </a:p>
        </p:txBody>
      </p:sp>
      <p:sp>
        <p:nvSpPr>
          <p:cNvPr id="15" name="TextBox 14">
            <a:extLst>
              <a:ext uri="{FF2B5EF4-FFF2-40B4-BE49-F238E27FC236}">
                <a16:creationId xmlns:a16="http://schemas.microsoft.com/office/drawing/2014/main" id="{9814A31A-140D-1E88-98CA-C653B56BD779}"/>
              </a:ext>
            </a:extLst>
          </p:cNvPr>
          <p:cNvSpPr txBox="1"/>
          <p:nvPr/>
        </p:nvSpPr>
        <p:spPr>
          <a:xfrm>
            <a:off x="6967728" y="3252831"/>
            <a:ext cx="4311222" cy="646331"/>
          </a:xfrm>
          <a:prstGeom prst="rect">
            <a:avLst/>
          </a:prstGeom>
          <a:noFill/>
        </p:spPr>
        <p:txBody>
          <a:bodyPr wrap="square">
            <a:spAutoFit/>
          </a:bodyPr>
          <a:lstStyle/>
          <a:p>
            <a:r>
              <a:rPr lang="en-US" b="1" dirty="0"/>
              <a:t>Frequency domain:</a:t>
            </a:r>
            <a:r>
              <a:rPr lang="en-US" dirty="0"/>
              <a:t> how energy/power is distributed over frequencies.</a:t>
            </a:r>
          </a:p>
        </p:txBody>
      </p:sp>
    </p:spTree>
    <p:extLst>
      <p:ext uri="{BB962C8B-B14F-4D97-AF65-F5344CB8AC3E}">
        <p14:creationId xmlns:p14="http://schemas.microsoft.com/office/powerpoint/2010/main" val="1128420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8C45C-337F-024C-566A-97D4FA826D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53B72C-598D-121A-4920-393584250CFE}"/>
              </a:ext>
            </a:extLst>
          </p:cNvPr>
          <p:cNvSpPr>
            <a:spLocks noGrp="1"/>
          </p:cNvSpPr>
          <p:nvPr>
            <p:ph type="title"/>
          </p:nvPr>
        </p:nvSpPr>
        <p:spPr>
          <a:xfrm>
            <a:off x="0" y="-27432"/>
            <a:ext cx="12192000" cy="557817"/>
          </a:xfrm>
          <a:solidFill>
            <a:schemeClr val="tx1">
              <a:lumMod val="75000"/>
              <a:lumOff val="25000"/>
            </a:schemeClr>
          </a:solidFill>
          <a:ln>
            <a:solidFill>
              <a:schemeClr val="bg1">
                <a:lumMod val="50000"/>
              </a:schemeClr>
            </a:solidFill>
          </a:ln>
        </p:spPr>
        <p:txBody>
          <a:bodyPr>
            <a:normAutofit fontScale="90000"/>
          </a:bodyPr>
          <a:lstStyle/>
          <a:p>
            <a:pPr algn="ctr"/>
            <a:r>
              <a:rPr lang="en-US" b="1" dirty="0">
                <a:solidFill>
                  <a:srgbClr val="00B0F0"/>
                </a:solidFill>
              </a:rPr>
              <a:t>Fourier function</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D0D79EEA-20A8-F480-F7C8-0376A586B4A9}"/>
              </a:ext>
            </a:extLst>
          </p:cNvPr>
          <p:cNvSpPr>
            <a:spLocks noGrp="1"/>
          </p:cNvSpPr>
          <p:nvPr>
            <p:ph idx="1"/>
          </p:nvPr>
        </p:nvSpPr>
        <p:spPr>
          <a:xfrm>
            <a:off x="246888" y="832104"/>
            <a:ext cx="11713464" cy="5344859"/>
          </a:xfrm>
        </p:spPr>
        <p:txBody>
          <a:bodyPr/>
          <a:lstStyle/>
          <a:p>
            <a:r>
              <a:rPr lang="en-US" b="1" dirty="0"/>
              <a:t>Fourier Transform </a:t>
            </a:r>
            <a:r>
              <a:rPr lang="en-US" dirty="0"/>
              <a:t>(FT) is a mathematical technique that transforms a </a:t>
            </a:r>
            <a:r>
              <a:rPr lang="en-US" b="1" dirty="0"/>
              <a:t>time-domain</a:t>
            </a:r>
            <a:r>
              <a:rPr lang="en-US" dirty="0"/>
              <a:t> </a:t>
            </a:r>
            <a:r>
              <a:rPr lang="en-US" b="1" dirty="0"/>
              <a:t>signal</a:t>
            </a:r>
            <a:r>
              <a:rPr lang="en-US" dirty="0"/>
              <a:t> into its </a:t>
            </a:r>
            <a:r>
              <a:rPr lang="en-US" b="1" dirty="0"/>
              <a:t>frequency-domain</a:t>
            </a:r>
            <a:r>
              <a:rPr lang="en-US" dirty="0"/>
              <a:t> representation.</a:t>
            </a:r>
          </a:p>
          <a:p>
            <a:endParaRPr lang="en-US" dirty="0"/>
          </a:p>
          <a:p>
            <a:endParaRPr lang="en-US" dirty="0"/>
          </a:p>
        </p:txBody>
      </p:sp>
      <p:pic>
        <p:nvPicPr>
          <p:cNvPr id="5" name="Picture 4">
            <a:extLst>
              <a:ext uri="{FF2B5EF4-FFF2-40B4-BE49-F238E27FC236}">
                <a16:creationId xmlns:a16="http://schemas.microsoft.com/office/drawing/2014/main" id="{13482DA4-FDC4-7819-3C31-DF0D74D64BC6}"/>
              </a:ext>
            </a:extLst>
          </p:cNvPr>
          <p:cNvPicPr>
            <a:picLocks noChangeAspect="1"/>
          </p:cNvPicPr>
          <p:nvPr/>
        </p:nvPicPr>
        <p:blipFill>
          <a:blip r:embed="rId2">
            <a:extLst>
              <a:ext uri="{28A0092B-C50C-407E-A947-70E740481C1C}">
                <a14:useLocalDpi xmlns:a14="http://schemas.microsoft.com/office/drawing/2010/main" val="0"/>
              </a:ext>
            </a:extLst>
          </a:blip>
          <a:srcRect l="12433"/>
          <a:stretch>
            <a:fillRect/>
          </a:stretch>
        </p:blipFill>
        <p:spPr>
          <a:xfrm>
            <a:off x="5347862" y="2181034"/>
            <a:ext cx="6220675" cy="3995929"/>
          </a:xfrm>
          <a:prstGeom prst="rect">
            <a:avLst/>
          </a:prstGeom>
        </p:spPr>
      </p:pic>
      <p:sp>
        <p:nvSpPr>
          <p:cNvPr id="7" name="TextBox 6">
            <a:extLst>
              <a:ext uri="{FF2B5EF4-FFF2-40B4-BE49-F238E27FC236}">
                <a16:creationId xmlns:a16="http://schemas.microsoft.com/office/drawing/2014/main" id="{1BBA0DA8-8710-D08E-1853-633A4EADCB20}"/>
              </a:ext>
            </a:extLst>
          </p:cNvPr>
          <p:cNvSpPr txBox="1"/>
          <p:nvPr/>
        </p:nvSpPr>
        <p:spPr>
          <a:xfrm>
            <a:off x="333756" y="2029967"/>
            <a:ext cx="4622292" cy="369332"/>
          </a:xfrm>
          <a:prstGeom prst="rect">
            <a:avLst/>
          </a:prstGeom>
          <a:noFill/>
        </p:spPr>
        <p:txBody>
          <a:bodyPr wrap="square">
            <a:spAutoFit/>
          </a:bodyPr>
          <a:lstStyle/>
          <a:p>
            <a:r>
              <a:rPr lang="en-US"/>
              <a:t>• Time-domain shows signal shape over time. </a:t>
            </a:r>
            <a:endParaRPr lang="en-US" dirty="0"/>
          </a:p>
        </p:txBody>
      </p:sp>
      <p:sp>
        <p:nvSpPr>
          <p:cNvPr id="10" name="TextBox 9">
            <a:extLst>
              <a:ext uri="{FF2B5EF4-FFF2-40B4-BE49-F238E27FC236}">
                <a16:creationId xmlns:a16="http://schemas.microsoft.com/office/drawing/2014/main" id="{74EE10B1-1E41-DEE0-98AA-27B3E0E6E7F2}"/>
              </a:ext>
            </a:extLst>
          </p:cNvPr>
          <p:cNvSpPr txBox="1"/>
          <p:nvPr/>
        </p:nvSpPr>
        <p:spPr>
          <a:xfrm>
            <a:off x="333756" y="2593771"/>
            <a:ext cx="4965227" cy="646331"/>
          </a:xfrm>
          <a:prstGeom prst="rect">
            <a:avLst/>
          </a:prstGeom>
          <a:noFill/>
        </p:spPr>
        <p:txBody>
          <a:bodyPr wrap="square">
            <a:spAutoFit/>
          </a:bodyPr>
          <a:lstStyle/>
          <a:p>
            <a:r>
              <a:rPr lang="en-US" dirty="0"/>
              <a:t>• Frequency-domain shows which frequencies the signal contains. </a:t>
            </a:r>
          </a:p>
        </p:txBody>
      </p:sp>
    </p:spTree>
    <p:extLst>
      <p:ext uri="{BB962C8B-B14F-4D97-AF65-F5344CB8AC3E}">
        <p14:creationId xmlns:p14="http://schemas.microsoft.com/office/powerpoint/2010/main" val="35503299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1493</TotalTime>
  <Words>537</Words>
  <Application>Microsoft Office PowerPoint</Application>
  <PresentationFormat>Widescreen</PresentationFormat>
  <Paragraphs>86</Paragraphs>
  <Slides>35</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Times New Roman</vt:lpstr>
      <vt:lpstr>Times-Roman</vt:lpstr>
      <vt:lpstr>Office Theme</vt:lpstr>
      <vt:lpstr>PowerPoint Presentation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Fourier function</vt:lpstr>
      <vt:lpstr>Singal Type </vt:lpstr>
      <vt:lpstr>causal signals</vt:lpstr>
      <vt:lpstr>causal signals</vt:lpstr>
      <vt:lpstr>Anti-causal signals</vt:lpstr>
      <vt:lpstr>Anti-causal signals</vt:lpstr>
      <vt:lpstr>Anti-causal signals</vt:lpstr>
      <vt:lpstr>Fourier Spectra</vt:lpstr>
      <vt:lpstr>Fourier Spectra</vt:lpstr>
      <vt:lpstr>Fourier Spectra</vt:lpstr>
      <vt:lpstr>Fourier Spectra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mohammed Dhia</dc:creator>
  <cp:lastModifiedBy>mohammed Dhia</cp:lastModifiedBy>
  <cp:revision>40</cp:revision>
  <dcterms:created xsi:type="dcterms:W3CDTF">2025-09-20T10:07:46Z</dcterms:created>
  <dcterms:modified xsi:type="dcterms:W3CDTF">2025-11-23T18:27:11Z</dcterms:modified>
</cp:coreProperties>
</file>